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3"/>
  </p:notesMasterIdLst>
  <p:sldIdLst>
    <p:sldId id="256" r:id="rId7"/>
    <p:sldId id="395" r:id="rId8"/>
    <p:sldId id="394" r:id="rId9"/>
    <p:sldId id="406" r:id="rId10"/>
    <p:sldId id="388" r:id="rId11"/>
    <p:sldId id="261" r:id="rId12"/>
    <p:sldId id="377" r:id="rId13"/>
    <p:sldId id="400" r:id="rId14"/>
    <p:sldId id="378" r:id="rId15"/>
    <p:sldId id="278" r:id="rId16"/>
    <p:sldId id="401" r:id="rId17"/>
    <p:sldId id="362" r:id="rId18"/>
    <p:sldId id="403" r:id="rId19"/>
    <p:sldId id="392" r:id="rId20"/>
    <p:sldId id="393" r:id="rId21"/>
    <p:sldId id="385" r:id="rId22"/>
    <p:sldId id="396" r:id="rId23"/>
    <p:sldId id="404" r:id="rId24"/>
    <p:sldId id="389" r:id="rId25"/>
    <p:sldId id="382" r:id="rId26"/>
    <p:sldId id="390" r:id="rId27"/>
    <p:sldId id="387" r:id="rId28"/>
    <p:sldId id="391" r:id="rId29"/>
    <p:sldId id="405" r:id="rId30"/>
    <p:sldId id="384" r:id="rId31"/>
    <p:sldId id="375" r:id="rId32"/>
  </p:sldIdLst>
  <p:sldSz cx="12192000" cy="6858000"/>
  <p:notesSz cx="6858000" cy="9144000"/>
  <p:custDataLst>
    <p:tags r:id="rId34"/>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1">
          <p15:clr>
            <a:srgbClr val="A4A3A4"/>
          </p15:clr>
        </p15:guide>
        <p15:guide id="2" pos="11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0644"/>
    <a:srgbClr val="002757"/>
    <a:srgbClr val="E0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F3EDD-B660-4B36-8E95-EA2484C0A95A}" v="947" dt="2024-02-23T08:30:32.5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58" d="100"/>
          <a:sy n="58" d="100"/>
        </p:scale>
        <p:origin x="320" y="36"/>
      </p:cViewPr>
      <p:guideLst>
        <p:guide orient="horz" pos="911"/>
        <p:guide pos="11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16"/>
    </p:cViewPr>
  </p:sorterViewPr>
  <p:notesViewPr>
    <p:cSldViewPr snapToGrid="0" showGuides="1">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A5DA4-0517-469B-A20E-54B75BF32207}" type="datetimeFigureOut">
              <a:rPr lang="nl-BE" smtClean="0"/>
              <a:t>26/02/2024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7ADA-B818-4A8D-827F-3A2F12FF408B}" type="slidenum">
              <a:rPr lang="nl-BE" smtClean="0"/>
              <a:t>‹nr.›</a:t>
            </a:fld>
            <a:endParaRPr lang="nl-BE"/>
          </a:p>
        </p:txBody>
      </p:sp>
    </p:spTree>
    <p:extLst>
      <p:ext uri="{BB962C8B-B14F-4D97-AF65-F5344CB8AC3E}">
        <p14:creationId xmlns:p14="http://schemas.microsoft.com/office/powerpoint/2010/main" val="2505948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527E7ADA-B818-4A8D-827F-3A2F12FF408B}" type="slidenum">
              <a:rPr lang="nl-BE" smtClean="0"/>
              <a:t>1</a:t>
            </a:fld>
            <a:endParaRPr lang="nl-BE"/>
          </a:p>
        </p:txBody>
      </p:sp>
    </p:spTree>
    <p:extLst>
      <p:ext uri="{BB962C8B-B14F-4D97-AF65-F5344CB8AC3E}">
        <p14:creationId xmlns:p14="http://schemas.microsoft.com/office/powerpoint/2010/main" val="109652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0CC7F1D-9146-4797-9504-4E6A9B9E86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1374973"/>
            <a:ext cx="8464333" cy="2064871"/>
          </a:xfrm>
          <a:prstGeom prst="rect">
            <a:avLst/>
          </a:prstGeom>
        </p:spPr>
      </p:pic>
      <p:sp>
        <p:nvSpPr>
          <p:cNvPr id="2" name="Titel 1"/>
          <p:cNvSpPr>
            <a:spLocks noGrp="1"/>
          </p:cNvSpPr>
          <p:nvPr>
            <p:ph type="ctrTitle" hasCustomPrompt="1"/>
          </p:nvPr>
        </p:nvSpPr>
        <p:spPr>
          <a:xfrm>
            <a:off x="833474" y="4564694"/>
            <a:ext cx="7581282" cy="1594556"/>
          </a:xfrm>
          <a:ln w="76200" cmpd="sng">
            <a:solidFill>
              <a:srgbClr val="002757"/>
            </a:solidFill>
          </a:ln>
        </p:spPr>
        <p:txBody>
          <a:bodyPr lIns="180000" tIns="180000" rIns="180000" bIns="180000" anchor="ctr">
            <a:noAutofit/>
          </a:bodyPr>
          <a:lstStyle>
            <a:lvl1pPr algn="r">
              <a:defRPr sz="4400" b="1">
                <a:solidFill>
                  <a:srgbClr val="FFFFFF"/>
                </a:solidFill>
              </a:defRPr>
            </a:lvl1pPr>
          </a:lstStyle>
          <a:p>
            <a:r>
              <a:rPr lang="nl-NL" dirty="0"/>
              <a:t>VOER HIER JE TEKST IN</a:t>
            </a:r>
            <a:endParaRPr lang="nl-BE" dirty="0"/>
          </a:p>
        </p:txBody>
      </p:sp>
      <p:pic>
        <p:nvPicPr>
          <p:cNvPr id="10" name="Afbeelding 9">
            <a:extLst>
              <a:ext uri="{FF2B5EF4-FFF2-40B4-BE49-F238E27FC236}">
                <a16:creationId xmlns:a16="http://schemas.microsoft.com/office/drawing/2014/main" id="{9589FB0E-09A4-EB47-B0CD-C88746BBC4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165431" y="4818437"/>
            <a:ext cx="977346" cy="2540310"/>
          </a:xfrm>
          <a:prstGeom prst="rect">
            <a:avLst/>
          </a:prstGeom>
        </p:spPr>
      </p:pic>
    </p:spTree>
    <p:extLst>
      <p:ext uri="{BB962C8B-B14F-4D97-AF65-F5344CB8AC3E}">
        <p14:creationId xmlns:p14="http://schemas.microsoft.com/office/powerpoint/2010/main" val="115054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905000" y="0"/>
            <a:ext cx="10287000" cy="6858000"/>
          </a:xfrm>
        </p:spPr>
        <p:txBody>
          <a:bodyPr>
            <a:noAutofit/>
          </a:bodyPr>
          <a:lstStyle>
            <a:lvl1pPr>
              <a:defRPr/>
            </a:lvl1pPr>
          </a:lstStyle>
          <a:p>
            <a:r>
              <a:rPr lang="nl-NL" dirty="0"/>
              <a:t>Klik op het pictogram als je een afbeelding wil toevoegen</a:t>
            </a:r>
            <a:endParaRPr lang="en-US" dirty="0"/>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a:ext>
            </a:extLst>
          </a:blip>
          <a:srcRect l="18372" t="19513"/>
          <a:stretch/>
        </p:blipFill>
        <p:spPr>
          <a:xfrm>
            <a:off x="-9526" y="-19051"/>
            <a:ext cx="1763161" cy="1738515"/>
          </a:xfrm>
          <a:prstGeom prst="rect">
            <a:avLst/>
          </a:prstGeom>
        </p:spPr>
      </p:pic>
      <p:pic>
        <p:nvPicPr>
          <p:cNvPr id="13" name="Afbeelding 12">
            <a:extLst>
              <a:ext uri="{FF2B5EF4-FFF2-40B4-BE49-F238E27FC236}">
                <a16:creationId xmlns:a16="http://schemas.microsoft.com/office/drawing/2014/main" id="{22874E7E-93BB-5A4E-A216-59527DC946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532058" y="5142723"/>
            <a:ext cx="735591" cy="1824100"/>
          </a:xfrm>
          <a:prstGeom prst="rect">
            <a:avLst/>
          </a:prstGeom>
        </p:spPr>
      </p:pic>
      <p:sp>
        <p:nvSpPr>
          <p:cNvPr id="14" name="Tijdelijke aanduiding voor voettekst 1">
            <a:extLst>
              <a:ext uri="{FF2B5EF4-FFF2-40B4-BE49-F238E27FC236}">
                <a16:creationId xmlns:a16="http://schemas.microsoft.com/office/drawing/2014/main" id="{F2A39EFD-8AD7-724D-94D9-BF3F839AE08C}"/>
              </a:ext>
            </a:extLst>
          </p:cNvPr>
          <p:cNvSpPr>
            <a:spLocks noGrp="1"/>
          </p:cNvSpPr>
          <p:nvPr>
            <p:ph type="ftr" sz="quarter" idx="11"/>
          </p:nvPr>
        </p:nvSpPr>
        <p:spPr>
          <a:xfrm>
            <a:off x="4038600" y="6356350"/>
            <a:ext cx="4114800" cy="365125"/>
          </a:xfrm>
        </p:spPr>
        <p:txBody>
          <a:bodyPr/>
          <a:lstStyle/>
          <a:p>
            <a:endParaRPr lang="nl-BE"/>
          </a:p>
        </p:txBody>
      </p:sp>
      <p:sp>
        <p:nvSpPr>
          <p:cNvPr id="15" name="Tijdelijke aanduiding voor dianummer 2">
            <a:extLst>
              <a:ext uri="{FF2B5EF4-FFF2-40B4-BE49-F238E27FC236}">
                <a16:creationId xmlns:a16="http://schemas.microsoft.com/office/drawing/2014/main" id="{6DAFAF7A-0E4F-5145-A819-B3B6ACECD06C}"/>
              </a:ext>
            </a:extLst>
          </p:cNvPr>
          <p:cNvSpPr>
            <a:spLocks noGrp="1"/>
          </p:cNvSpPr>
          <p:nvPr>
            <p:ph type="sldNum" sz="quarter" idx="12"/>
          </p:nvPr>
        </p:nvSpPr>
        <p:spPr>
          <a:xfrm>
            <a:off x="8610600" y="6356350"/>
            <a:ext cx="2743200" cy="365125"/>
          </a:xfrm>
        </p:spPr>
        <p:txBody>
          <a:bodyPr/>
          <a:lstStyle/>
          <a:p>
            <a:fld id="{18505D4B-7779-46CA-9F34-AD15D64EF2DF}" type="slidenum">
              <a:rPr lang="nl-BE" smtClean="0"/>
              <a:t>‹nr.›</a:t>
            </a:fld>
            <a:endParaRPr lang="nl-BE"/>
          </a:p>
        </p:txBody>
      </p:sp>
      <p:sp>
        <p:nvSpPr>
          <p:cNvPr id="16" name="Tijdelijke aanduiding voor datum 5">
            <a:extLst>
              <a:ext uri="{FF2B5EF4-FFF2-40B4-BE49-F238E27FC236}">
                <a16:creationId xmlns:a16="http://schemas.microsoft.com/office/drawing/2014/main" id="{2D1AC2BE-C799-CF46-AC62-B3AE4107CC5B}"/>
              </a:ext>
            </a:extLst>
          </p:cNvPr>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spTree>
    <p:extLst>
      <p:ext uri="{BB962C8B-B14F-4D97-AF65-F5344CB8AC3E}">
        <p14:creationId xmlns:p14="http://schemas.microsoft.com/office/powerpoint/2010/main" val="52736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905000" y="0"/>
            <a:ext cx="10287000" cy="6858000"/>
          </a:xfrm>
        </p:spPr>
        <p:txBody>
          <a:bodyPr>
            <a:noAutofit/>
          </a:bodyPr>
          <a:lstStyle>
            <a:lvl1pPr>
              <a:defRPr/>
            </a:lvl1pPr>
          </a:lstStyle>
          <a:p>
            <a:r>
              <a:rPr lang="nl-NL" dirty="0"/>
              <a:t>Klik op het pictogram als je een afbeelding wil toevoegen</a:t>
            </a:r>
            <a:endParaRPr lang="en-US" dirty="0"/>
          </a:p>
        </p:txBody>
      </p:sp>
      <p:sp>
        <p:nvSpPr>
          <p:cNvPr id="4" name="Rectangle 3"/>
          <p:cNvSpPr/>
          <p:nvPr userDrawn="1"/>
        </p:nvSpPr>
        <p:spPr>
          <a:xfrm>
            <a:off x="0" y="0"/>
            <a:ext cx="1721556"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 y="-19051"/>
            <a:ext cx="1715039" cy="1691447"/>
          </a:xfrm>
          <a:prstGeom prst="rect">
            <a:avLst/>
          </a:prstGeom>
        </p:spPr>
      </p:pic>
      <p:sp>
        <p:nvSpPr>
          <p:cNvPr id="2" name="Tijdelijke aanduiding voor voettekst 1"/>
          <p:cNvSpPr>
            <a:spLocks noGrp="1"/>
          </p:cNvSpPr>
          <p:nvPr>
            <p:ph type="ftr" sz="quarter" idx="11"/>
          </p:nvPr>
        </p:nvSpPr>
        <p:spPr/>
        <p:txBody>
          <a:bodyPr/>
          <a:lstStyle/>
          <a:p>
            <a:endParaRPr lang="nl-BE"/>
          </a:p>
        </p:txBody>
      </p:sp>
      <p:sp>
        <p:nvSpPr>
          <p:cNvPr id="3" name="Tijdelijke aanduiding voor dianummer 2"/>
          <p:cNvSpPr>
            <a:spLocks noGrp="1"/>
          </p:cNvSpPr>
          <p:nvPr>
            <p:ph type="sldNum" sz="quarter" idx="12"/>
          </p:nvPr>
        </p:nvSpPr>
        <p:spPr/>
        <p:txBody>
          <a:bodyPr/>
          <a:lstStyle/>
          <a:p>
            <a:fld id="{18505D4B-7779-46CA-9F34-AD15D64EF2DF}" type="slidenum">
              <a:rPr lang="nl-BE" smtClean="0"/>
              <a:t>‹nr.›</a:t>
            </a:fld>
            <a:endParaRPr lang="nl-BE"/>
          </a:p>
        </p:txBody>
      </p:sp>
      <p:sp>
        <p:nvSpPr>
          <p:cNvPr id="8" name="Tijdelijke aanduiding voor datum 5"/>
          <p:cNvSpPr>
            <a:spLocks noGrp="1"/>
          </p:cNvSpPr>
          <p:nvPr>
            <p:ph type="dt" sz="half" idx="2"/>
          </p:nvPr>
        </p:nvSpPr>
        <p:spPr>
          <a:xfrm>
            <a:off x="147320" y="6356350"/>
            <a:ext cx="1447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dirty="0"/>
          </a:p>
        </p:txBody>
      </p:sp>
      <p:pic>
        <p:nvPicPr>
          <p:cNvPr id="11" name="Afbeelding 10">
            <a:extLst>
              <a:ext uri="{FF2B5EF4-FFF2-40B4-BE49-F238E27FC236}">
                <a16:creationId xmlns:a16="http://schemas.microsoft.com/office/drawing/2014/main" id="{3A3C079A-28C2-DA4C-8EE6-01841A5A35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6" y="5038560"/>
            <a:ext cx="810930" cy="2107763"/>
          </a:xfrm>
          <a:prstGeom prst="rect">
            <a:avLst/>
          </a:prstGeom>
        </p:spPr>
      </p:pic>
    </p:spTree>
    <p:extLst>
      <p:ext uri="{BB962C8B-B14F-4D97-AF65-F5344CB8AC3E}">
        <p14:creationId xmlns:p14="http://schemas.microsoft.com/office/powerpoint/2010/main" val="99452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47"/>
          <p:cNvSpPr/>
          <p:nvPr/>
        </p:nvSpPr>
        <p:spPr>
          <a:xfrm>
            <a:off x="0" y="0"/>
            <a:ext cx="12192000" cy="6858000"/>
          </a:xfrm>
          <a:prstGeom prst="rect">
            <a:avLst/>
          </a:prstGeom>
          <a:solidFill>
            <a:schemeClr val="lt1">
              <a:alpha val="75686"/>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0" name="Google Shape;110;p47"/>
          <p:cNvSpPr/>
          <p:nvPr/>
        </p:nvSpPr>
        <p:spPr>
          <a:xfrm>
            <a:off x="527382" y="212643"/>
            <a:ext cx="11137237" cy="6432715"/>
          </a:xfrm>
          <a:prstGeom prst="rect">
            <a:avLst/>
          </a:prstGeom>
          <a:solidFill>
            <a:schemeClr val="lt1">
              <a:alpha val="69803"/>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11" name="Google Shape;111;p47"/>
          <p:cNvSpPr txBox="1">
            <a:spLocks noGrp="1"/>
          </p:cNvSpPr>
          <p:nvPr>
            <p:ph type="body" idx="1"/>
          </p:nvPr>
        </p:nvSpPr>
        <p:spPr>
          <a:xfrm>
            <a:off x="0" y="301184"/>
            <a:ext cx="12192000" cy="768085"/>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960"/>
              </a:spcBef>
              <a:spcAft>
                <a:spcPts val="0"/>
              </a:spcAft>
              <a:buClr>
                <a:schemeClr val="accent3"/>
              </a:buClr>
              <a:buSzPts val="3600"/>
              <a:buFont typeface="Arial"/>
              <a:buNone/>
              <a:defRPr sz="4800" b="0" i="0" u="none" strike="noStrike" cap="none">
                <a:solidFill>
                  <a:schemeClr val="accent3"/>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2" name="Google Shape;112;p47"/>
          <p:cNvSpPr txBox="1">
            <a:spLocks noGrp="1"/>
          </p:cNvSpPr>
          <p:nvPr>
            <p:ph type="body" idx="2"/>
          </p:nvPr>
        </p:nvSpPr>
        <p:spPr>
          <a:xfrm>
            <a:off x="0" y="1069269"/>
            <a:ext cx="12192000" cy="384043"/>
          </a:xfrm>
          <a:prstGeom prst="rect">
            <a:avLst/>
          </a:prstGeom>
          <a:noFill/>
          <a:ln>
            <a:noFill/>
          </a:ln>
        </p:spPr>
        <p:txBody>
          <a:bodyPr spcFirstLastPara="1" wrap="square" lIns="91425" tIns="45700" rIns="91425" bIns="45700" anchor="ctr" anchorCtr="0">
            <a:noAutofit/>
          </a:bodyPr>
          <a:lstStyle>
            <a:lvl1pPr marL="609585" marR="0" lvl="0" indent="-304792" algn="ctr" rtl="0">
              <a:spcBef>
                <a:spcPts val="373"/>
              </a:spcBef>
              <a:spcAft>
                <a:spcPts val="0"/>
              </a:spcAft>
              <a:buClr>
                <a:srgbClr val="3F3F3F"/>
              </a:buClr>
              <a:buSzPts val="1400"/>
              <a:buFont typeface="Arial"/>
              <a:buNone/>
              <a:defRPr sz="1867" b="0" i="0" u="none" strike="noStrike" cap="none">
                <a:solidFill>
                  <a:srgbClr val="3F3F3F"/>
                </a:solidFill>
                <a:latin typeface="Arial"/>
                <a:ea typeface="Arial"/>
                <a:cs typeface="Arial"/>
                <a:sym typeface="Arial"/>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5717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E806358F-801B-43D0-A3DE-ABDA513A3E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961" y="326224"/>
            <a:ext cx="4826311" cy="1177377"/>
          </a:xfrm>
          <a:prstGeom prst="rect">
            <a:avLst/>
          </a:prstGeom>
        </p:spPr>
      </p:pic>
      <p:sp>
        <p:nvSpPr>
          <p:cNvPr id="6" name="Titel 1"/>
          <p:cNvSpPr>
            <a:spLocks noGrp="1" noChangeAspect="1"/>
          </p:cNvSpPr>
          <p:nvPr>
            <p:ph type="ctrTitle" hasCustomPrompt="1"/>
          </p:nvPr>
        </p:nvSpPr>
        <p:spPr>
          <a:xfrm>
            <a:off x="7163862" y="2292529"/>
            <a:ext cx="4741332" cy="2037778"/>
          </a:xfrm>
        </p:spPr>
        <p:txBody>
          <a:bodyPr anchor="t">
            <a:noAutofit/>
          </a:bodyPr>
          <a:lstStyle>
            <a:lvl1pPr algn="r">
              <a:defRPr sz="4800">
                <a:solidFill>
                  <a:srgbClr val="002757"/>
                </a:solidFill>
              </a:defRPr>
            </a:lvl1pPr>
          </a:lstStyle>
          <a:p>
            <a:r>
              <a:rPr lang="nl-NL" dirty="0"/>
              <a:t>Voer hier je tekst in</a:t>
            </a:r>
            <a:endParaRPr lang="nl-BE" dirty="0"/>
          </a:p>
        </p:txBody>
      </p:sp>
      <p:sp>
        <p:nvSpPr>
          <p:cNvPr id="7" name="Ondertitel 2"/>
          <p:cNvSpPr>
            <a:spLocks noGrp="1" noChangeAspect="1"/>
          </p:cNvSpPr>
          <p:nvPr>
            <p:ph type="subTitle" idx="1" hasCustomPrompt="1"/>
          </p:nvPr>
        </p:nvSpPr>
        <p:spPr>
          <a:xfrm>
            <a:off x="7163862" y="4330307"/>
            <a:ext cx="4741332" cy="1197901"/>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Voer hier je tekst in</a:t>
            </a:r>
            <a:endParaRPr lang="nl-BE" dirty="0"/>
          </a:p>
        </p:txBody>
      </p:sp>
      <p:pic>
        <p:nvPicPr>
          <p:cNvPr id="2" name="Afbeelding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1769" t="19480"/>
          <a:stretch/>
        </p:blipFill>
        <p:spPr>
          <a:xfrm>
            <a:off x="-28575" y="-38101"/>
            <a:ext cx="7146708" cy="6522167"/>
          </a:xfrm>
          <a:prstGeom prst="rect">
            <a:avLst/>
          </a:prstGeom>
        </p:spPr>
      </p:pic>
      <p:sp>
        <p:nvSpPr>
          <p:cNvPr id="10" name="Tijdelijke aanduiding voor voettekst 2">
            <a:extLst>
              <a:ext uri="{FF2B5EF4-FFF2-40B4-BE49-F238E27FC236}">
                <a16:creationId xmlns:a16="http://schemas.microsoft.com/office/drawing/2014/main" id="{BAF71AAC-4A0B-7048-BB76-5CCBFEEE527D}"/>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D42D3B12-ED5F-C340-BAC1-1270291EF683}"/>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2" name="Tijdelijke aanduiding voor datum 5">
            <a:extLst>
              <a:ext uri="{FF2B5EF4-FFF2-40B4-BE49-F238E27FC236}">
                <a16:creationId xmlns:a16="http://schemas.microsoft.com/office/drawing/2014/main" id="{5A67ACF5-9F8D-244E-A658-31A7B9BA6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pic>
        <p:nvPicPr>
          <p:cNvPr id="14" name="Afbeelding 13">
            <a:extLst>
              <a:ext uri="{FF2B5EF4-FFF2-40B4-BE49-F238E27FC236}">
                <a16:creationId xmlns:a16="http://schemas.microsoft.com/office/drawing/2014/main" id="{4CC02218-24C7-FD45-8EE3-26C53A5E54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1984" t="62959"/>
          <a:stretch/>
        </p:blipFill>
        <p:spPr>
          <a:xfrm rot="16200000">
            <a:off x="10837162" y="5472674"/>
            <a:ext cx="810930" cy="2107763"/>
          </a:xfrm>
          <a:prstGeom prst="rect">
            <a:avLst/>
          </a:prstGeom>
        </p:spPr>
      </p:pic>
    </p:spTree>
    <p:extLst>
      <p:ext uri="{BB962C8B-B14F-4D97-AF65-F5344CB8AC3E}">
        <p14:creationId xmlns:p14="http://schemas.microsoft.com/office/powerpoint/2010/main" val="31570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sp>
        <p:nvSpPr>
          <p:cNvPr id="5" name="Rectangle 3"/>
          <p:cNvSpPr/>
          <p:nvPr userDrawn="1"/>
        </p:nvSpPr>
        <p:spPr>
          <a:xfrm>
            <a:off x="0" y="4846284"/>
            <a:ext cx="12192000" cy="1498601"/>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7B5358A0-CC94-40A3-9522-C6D235AD02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60" y="5196034"/>
            <a:ext cx="3603785" cy="879142"/>
          </a:xfrm>
          <a:prstGeom prst="rect">
            <a:avLst/>
          </a:prstGeom>
        </p:spPr>
      </p:pic>
      <p:pic>
        <p:nvPicPr>
          <p:cNvPr id="4" name="Afbeelding 3"/>
          <p:cNvPicPr>
            <a:picLocks noChangeAspect="1"/>
          </p:cNvPicPr>
          <p:nvPr userDrawn="1"/>
        </p:nvPicPr>
        <p:blipFill rotWithShape="1">
          <a:blip r:embed="rId3" cstate="print">
            <a:extLst>
              <a:ext uri="{28A0092B-C50C-407E-A947-70E740481C1C}">
                <a14:useLocalDpi xmlns:a14="http://schemas.microsoft.com/office/drawing/2010/main"/>
              </a:ext>
            </a:extLst>
          </a:blip>
          <a:srcRect l="11886" t="19832" b="20078"/>
          <a:stretch/>
        </p:blipFill>
        <p:spPr>
          <a:xfrm>
            <a:off x="-19050" y="-9525"/>
            <a:ext cx="7137182" cy="4867275"/>
          </a:xfrm>
          <a:prstGeom prst="rect">
            <a:avLst/>
          </a:prstGeom>
        </p:spPr>
      </p:pic>
      <p:sp>
        <p:nvSpPr>
          <p:cNvPr id="2" name="Titel 1"/>
          <p:cNvSpPr>
            <a:spLocks noGrp="1" noChangeAspect="1"/>
          </p:cNvSpPr>
          <p:nvPr>
            <p:ph type="ctrTitle" hasCustomPrompt="1"/>
          </p:nvPr>
        </p:nvSpPr>
        <p:spPr>
          <a:xfrm>
            <a:off x="7118133" y="2717065"/>
            <a:ext cx="4741332" cy="2129220"/>
          </a:xfrm>
        </p:spPr>
        <p:txBody>
          <a:bodyPr anchor="t">
            <a:noAutofit/>
          </a:bodyPr>
          <a:lstStyle>
            <a:lvl1pPr algn="r">
              <a:defRPr sz="4800">
                <a:solidFill>
                  <a:srgbClr val="002757"/>
                </a:solidFill>
              </a:defRPr>
            </a:lvl1pPr>
          </a:lstStyle>
          <a:p>
            <a:r>
              <a:rPr lang="nl-NL" dirty="0"/>
              <a:t>Voer hier je tekst in</a:t>
            </a:r>
            <a:endParaRPr lang="nl-BE" dirty="0"/>
          </a:p>
        </p:txBody>
      </p:sp>
      <p:sp>
        <p:nvSpPr>
          <p:cNvPr id="3" name="Ondertitel 2"/>
          <p:cNvSpPr>
            <a:spLocks noGrp="1" noChangeAspect="1"/>
          </p:cNvSpPr>
          <p:nvPr>
            <p:ph type="subTitle" idx="1" hasCustomPrompt="1"/>
          </p:nvPr>
        </p:nvSpPr>
        <p:spPr>
          <a:xfrm>
            <a:off x="3937685" y="4846283"/>
            <a:ext cx="7921779" cy="1498600"/>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Voer hier je tekst in</a:t>
            </a:r>
            <a:endParaRPr lang="nl-BE" dirty="0"/>
          </a:p>
        </p:txBody>
      </p:sp>
      <p:sp>
        <p:nvSpPr>
          <p:cNvPr id="18" name="Tijdelijke aanduiding voor voettekst 2">
            <a:extLst>
              <a:ext uri="{FF2B5EF4-FFF2-40B4-BE49-F238E27FC236}">
                <a16:creationId xmlns:a16="http://schemas.microsoft.com/office/drawing/2014/main" id="{E3923FA1-0949-6247-BCCF-EFECE6E21983}"/>
              </a:ext>
            </a:extLst>
          </p:cNvPr>
          <p:cNvSpPr>
            <a:spLocks noGrp="1"/>
          </p:cNvSpPr>
          <p:nvPr>
            <p:ph type="ftr" sz="quarter" idx="10"/>
          </p:nvPr>
        </p:nvSpPr>
        <p:spPr>
          <a:xfrm>
            <a:off x="3859973" y="6356350"/>
            <a:ext cx="4114800" cy="365125"/>
          </a:xfrm>
        </p:spPr>
        <p:txBody>
          <a:bodyPr/>
          <a:lstStyle/>
          <a:p>
            <a:endParaRPr lang="nl-BE"/>
          </a:p>
        </p:txBody>
      </p:sp>
      <p:sp>
        <p:nvSpPr>
          <p:cNvPr id="19" name="Tijdelijke aanduiding voor dianummer 3">
            <a:extLst>
              <a:ext uri="{FF2B5EF4-FFF2-40B4-BE49-F238E27FC236}">
                <a16:creationId xmlns:a16="http://schemas.microsoft.com/office/drawing/2014/main" id="{6C7F03F7-8CB2-4546-8F3D-3256EBBF203F}"/>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20" name="Tijdelijke aanduiding voor datum 5">
            <a:extLst>
              <a:ext uri="{FF2B5EF4-FFF2-40B4-BE49-F238E27FC236}">
                <a16:creationId xmlns:a16="http://schemas.microsoft.com/office/drawing/2014/main" id="{91E191CA-312E-864C-B023-C92EC122E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pic>
        <p:nvPicPr>
          <p:cNvPr id="21" name="Afbeelding 20">
            <a:extLst>
              <a:ext uri="{FF2B5EF4-FFF2-40B4-BE49-F238E27FC236}">
                <a16:creationId xmlns:a16="http://schemas.microsoft.com/office/drawing/2014/main" id="{F90D3788-08F7-4A48-9C4A-658E3F74E7C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16095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98701" y="69029"/>
            <a:ext cx="9948332" cy="1281113"/>
          </a:xfrm>
        </p:spPr>
        <p:txBody>
          <a:bodyPr>
            <a:noAutofit/>
          </a:bodyPr>
          <a:lstStyle>
            <a:lvl1pPr>
              <a:defRPr/>
            </a:lvl1pPr>
          </a:lstStyle>
          <a:p>
            <a:r>
              <a:rPr lang="nl-NL" dirty="0"/>
              <a:t>Voer hier je tekst in</a:t>
            </a:r>
            <a:endParaRPr lang="nl-BE" dirty="0"/>
          </a:p>
        </p:txBody>
      </p:sp>
      <p:sp>
        <p:nvSpPr>
          <p:cNvPr id="3" name="Tijdelijke aanduiding voor inhoud 2"/>
          <p:cNvSpPr>
            <a:spLocks noGrp="1"/>
          </p:cNvSpPr>
          <p:nvPr>
            <p:ph idx="1" hasCustomPrompt="1"/>
          </p:nvPr>
        </p:nvSpPr>
        <p:spPr>
          <a:xfrm>
            <a:off x="1998700" y="1529528"/>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a:ext>
            </a:extLst>
          </a:blip>
          <a:srcRect l="15636" t="25895"/>
          <a:stretch/>
        </p:blipFill>
        <p:spPr>
          <a:xfrm>
            <a:off x="-19050" y="-19050"/>
            <a:ext cx="1895827" cy="1665288"/>
          </a:xfrm>
          <a:prstGeom prst="rect">
            <a:avLst/>
          </a:prstGeom>
        </p:spPr>
      </p:pic>
      <p:sp>
        <p:nvSpPr>
          <p:cNvPr id="11" name="Tijdelijke aanduiding voor voettekst 2">
            <a:extLst>
              <a:ext uri="{FF2B5EF4-FFF2-40B4-BE49-F238E27FC236}">
                <a16:creationId xmlns:a16="http://schemas.microsoft.com/office/drawing/2014/main" id="{A91674FF-77D7-3346-A4E2-7F63A2464463}"/>
              </a:ext>
            </a:extLst>
          </p:cNvPr>
          <p:cNvSpPr>
            <a:spLocks noGrp="1"/>
          </p:cNvSpPr>
          <p:nvPr>
            <p:ph type="ftr" sz="quarter" idx="10"/>
          </p:nvPr>
        </p:nvSpPr>
        <p:spPr>
          <a:xfrm>
            <a:off x="3859973" y="6356350"/>
            <a:ext cx="4114800" cy="365125"/>
          </a:xfrm>
        </p:spPr>
        <p:txBody>
          <a:bodyPr/>
          <a:lstStyle/>
          <a:p>
            <a:endParaRPr lang="nl-BE"/>
          </a:p>
        </p:txBody>
      </p:sp>
      <p:sp>
        <p:nvSpPr>
          <p:cNvPr id="12" name="Tijdelijke aanduiding voor dianummer 3">
            <a:extLst>
              <a:ext uri="{FF2B5EF4-FFF2-40B4-BE49-F238E27FC236}">
                <a16:creationId xmlns:a16="http://schemas.microsoft.com/office/drawing/2014/main" id="{10B81AB1-88E6-CC48-9C58-416B5ED62968}"/>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3" name="Tijdelijke aanduiding voor datum 5">
            <a:extLst>
              <a:ext uri="{FF2B5EF4-FFF2-40B4-BE49-F238E27FC236}">
                <a16:creationId xmlns:a16="http://schemas.microsoft.com/office/drawing/2014/main" id="{9CE0FA69-9792-2947-B97F-C704249D7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pic>
        <p:nvPicPr>
          <p:cNvPr id="14" name="Afbeelding 13">
            <a:extLst>
              <a:ext uri="{FF2B5EF4-FFF2-40B4-BE49-F238E27FC236}">
                <a16:creationId xmlns:a16="http://schemas.microsoft.com/office/drawing/2014/main" id="{CA1F2FF8-AB69-AF42-80B2-045B4435BF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2699" t="66000" b="1816"/>
          <a:stretch/>
        </p:blipFill>
        <p:spPr>
          <a:xfrm rot="16200000">
            <a:off x="10912155" y="5578154"/>
            <a:ext cx="735591" cy="1824100"/>
          </a:xfrm>
          <a:prstGeom prst="rect">
            <a:avLst/>
          </a:prstGeom>
        </p:spPr>
      </p:pic>
    </p:spTree>
    <p:extLst>
      <p:ext uri="{BB962C8B-B14F-4D97-AF65-F5344CB8AC3E}">
        <p14:creationId xmlns:p14="http://schemas.microsoft.com/office/powerpoint/2010/main" val="3650394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userDrawn="1"/>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Afbeelding 14">
            <a:extLst>
              <a:ext uri="{FF2B5EF4-FFF2-40B4-BE49-F238E27FC236}">
                <a16:creationId xmlns:a16="http://schemas.microsoft.com/office/drawing/2014/main" id="{6E47ABBD-8EB2-4192-82C7-F216E56BE1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460992"/>
            <a:ext cx="3250358" cy="792924"/>
          </a:xfrm>
          <a:prstGeom prst="rect">
            <a:avLst/>
          </a:prstGeom>
        </p:spPr>
      </p:pic>
      <p:sp>
        <p:nvSpPr>
          <p:cNvPr id="2" name="Titel 1"/>
          <p:cNvSpPr>
            <a:spLocks noGrp="1"/>
          </p:cNvSpPr>
          <p:nvPr>
            <p:ph type="title" hasCustomPrompt="1"/>
          </p:nvPr>
        </p:nvSpPr>
        <p:spPr>
          <a:xfrm>
            <a:off x="3581400" y="-1745"/>
            <a:ext cx="6458712" cy="1646238"/>
          </a:xfrm>
        </p:spPr>
        <p:txBody>
          <a:bodyPr/>
          <a:lstStyle>
            <a:lvl1pPr algn="r">
              <a:defRPr>
                <a:solidFill>
                  <a:schemeClr val="bg1"/>
                </a:solidFill>
              </a:defRPr>
            </a:lvl1pPr>
          </a:lstStyle>
          <a:p>
            <a:r>
              <a:rPr lang="nl-NL" dirty="0"/>
              <a:t>Voer hier je tekst in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12" name="Afbeelding 11">
            <a:extLst>
              <a:ext uri="{FF2B5EF4-FFF2-40B4-BE49-F238E27FC236}">
                <a16:creationId xmlns:a16="http://schemas.microsoft.com/office/drawing/2014/main" id="{1668A3EF-C044-B14F-898F-F4B8844339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10792568" y="245059"/>
            <a:ext cx="777637" cy="2021228"/>
          </a:xfrm>
          <a:prstGeom prst="rect">
            <a:avLst/>
          </a:prstGeom>
        </p:spPr>
      </p:pic>
      <p:sp>
        <p:nvSpPr>
          <p:cNvPr id="10" name="Tijdelijke aanduiding voor voettekst 2">
            <a:extLst>
              <a:ext uri="{FF2B5EF4-FFF2-40B4-BE49-F238E27FC236}">
                <a16:creationId xmlns:a16="http://schemas.microsoft.com/office/drawing/2014/main" id="{30423CE4-E7CD-104B-8910-7F2AE3C5C3BB}"/>
              </a:ext>
            </a:extLst>
          </p:cNvPr>
          <p:cNvSpPr>
            <a:spLocks noGrp="1"/>
          </p:cNvSpPr>
          <p:nvPr>
            <p:ph type="ftr" sz="quarter" idx="10"/>
          </p:nvPr>
        </p:nvSpPr>
        <p:spPr>
          <a:xfrm>
            <a:off x="3859973" y="6356350"/>
            <a:ext cx="4114800" cy="365125"/>
          </a:xfrm>
        </p:spPr>
        <p:txBody>
          <a:bodyPr/>
          <a:lstStyle/>
          <a:p>
            <a:endParaRPr lang="nl-BE"/>
          </a:p>
        </p:txBody>
      </p:sp>
      <p:sp>
        <p:nvSpPr>
          <p:cNvPr id="11" name="Tijdelijke aanduiding voor dianummer 3">
            <a:extLst>
              <a:ext uri="{FF2B5EF4-FFF2-40B4-BE49-F238E27FC236}">
                <a16:creationId xmlns:a16="http://schemas.microsoft.com/office/drawing/2014/main" id="{B1ABDDAE-6CED-AF42-B5E7-69422DBCB5B5}"/>
              </a:ext>
            </a:extLst>
          </p:cNvPr>
          <p:cNvSpPr>
            <a:spLocks noGrp="1"/>
          </p:cNvSpPr>
          <p:nvPr>
            <p:ph type="sldNum" sz="quarter" idx="11"/>
          </p:nvPr>
        </p:nvSpPr>
        <p:spPr>
          <a:xfrm>
            <a:off x="8253347" y="6356350"/>
            <a:ext cx="2031205" cy="365125"/>
          </a:xfrm>
        </p:spPr>
        <p:txBody>
          <a:bodyPr/>
          <a:lstStyle/>
          <a:p>
            <a:fld id="{18505D4B-7779-46CA-9F34-AD15D64EF2DF}" type="slidenum">
              <a:rPr lang="nl-BE" smtClean="0"/>
              <a:t>‹nr.›</a:t>
            </a:fld>
            <a:endParaRPr lang="nl-BE"/>
          </a:p>
        </p:txBody>
      </p:sp>
      <p:sp>
        <p:nvSpPr>
          <p:cNvPr id="14" name="Tijdelijke aanduiding voor datum 5">
            <a:extLst>
              <a:ext uri="{FF2B5EF4-FFF2-40B4-BE49-F238E27FC236}">
                <a16:creationId xmlns:a16="http://schemas.microsoft.com/office/drawing/2014/main" id="{FBB4462B-3B14-B141-B32F-636326C8B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spTree>
    <p:extLst>
      <p:ext uri="{BB962C8B-B14F-4D97-AF65-F5344CB8AC3E}">
        <p14:creationId xmlns:p14="http://schemas.microsoft.com/office/powerpoint/2010/main" val="302190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DB070A68-1C68-42A7-9673-A76548CA0D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2" name="Titel 1"/>
          <p:cNvSpPr>
            <a:spLocks noGrp="1"/>
          </p:cNvSpPr>
          <p:nvPr>
            <p:ph type="title" hasCustomPrompt="1"/>
          </p:nvPr>
        </p:nvSpPr>
        <p:spPr>
          <a:xfrm>
            <a:off x="1876778" y="365125"/>
            <a:ext cx="9948332" cy="1281113"/>
          </a:xfrm>
        </p:spPr>
        <p:txBody>
          <a:bodyPr>
            <a:noAutofit/>
          </a:bodyPr>
          <a:lstStyle>
            <a:lvl1pPr>
              <a:defRPr/>
            </a:lvl1pPr>
          </a:lstStyle>
          <a:p>
            <a:r>
              <a:rPr lang="nl-NL" dirty="0"/>
              <a:t>Voer hier je tekst in</a:t>
            </a:r>
            <a:endParaRPr lang="nl-BE" dirty="0"/>
          </a:p>
        </p:txBody>
      </p:sp>
      <p:sp>
        <p:nvSpPr>
          <p:cNvPr id="3" name="Tijdelijke aanduiding voor inhoud 2"/>
          <p:cNvSpPr>
            <a:spLocks noGrp="1"/>
          </p:cNvSpPr>
          <p:nvPr>
            <p:ph idx="1" hasCustomPrompt="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11" name="Tijdelijke aanduiding voor datum 5">
            <a:extLst>
              <a:ext uri="{FF2B5EF4-FFF2-40B4-BE49-F238E27FC236}">
                <a16:creationId xmlns:a16="http://schemas.microsoft.com/office/drawing/2014/main" id="{AAD7A0DA-1184-844D-984E-BE1B7731B84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dirty="0"/>
          </a:p>
        </p:txBody>
      </p:sp>
      <p:pic>
        <p:nvPicPr>
          <p:cNvPr id="13" name="Afbeelding 12">
            <a:extLst>
              <a:ext uri="{FF2B5EF4-FFF2-40B4-BE49-F238E27FC236}">
                <a16:creationId xmlns:a16="http://schemas.microsoft.com/office/drawing/2014/main" id="{FB5B1447-0662-CD49-B63A-D0382F6863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68357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EEBC62E0-9F79-4176-AE15-FE9E4F9C70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p:cNvSpPr>
            <a:spLocks noGrp="1"/>
          </p:cNvSpPr>
          <p:nvPr>
            <p:ph type="ftr" sz="quarter" idx="10"/>
          </p:nvPr>
        </p:nvSpPr>
        <p:spPr/>
        <p:txBody>
          <a:bodyPr/>
          <a:lstStyle/>
          <a:p>
            <a:endParaRPr lang="nl-BE"/>
          </a:p>
        </p:txBody>
      </p:sp>
      <p:sp>
        <p:nvSpPr>
          <p:cNvPr id="6" name="Tijdelijke aanduiding voor dianummer 5"/>
          <p:cNvSpPr>
            <a:spLocks noGrp="1"/>
          </p:cNvSpPr>
          <p:nvPr>
            <p:ph type="sldNum" sz="quarter" idx="11"/>
          </p:nvPr>
        </p:nvSpPr>
        <p:spPr/>
        <p:txBody>
          <a:bodyPr/>
          <a:lstStyle/>
          <a:p>
            <a:fld id="{18505D4B-7779-46CA-9F34-AD15D64EF2DF}" type="slidenum">
              <a:rPr lang="nl-BE" smtClean="0"/>
              <a:t>‹nr.›</a:t>
            </a:fld>
            <a:endParaRPr lang="nl-BE"/>
          </a:p>
        </p:txBody>
      </p:sp>
      <p:sp>
        <p:nvSpPr>
          <p:cNvPr id="11" name="Tijdelijke aanduiding voor datum 5">
            <a:extLst>
              <a:ext uri="{FF2B5EF4-FFF2-40B4-BE49-F238E27FC236}">
                <a16:creationId xmlns:a16="http://schemas.microsoft.com/office/drawing/2014/main" id="{AA44230B-0D11-284D-9F95-4ABB4E6B082E}"/>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dirty="0"/>
          </a:p>
        </p:txBody>
      </p:sp>
      <p:pic>
        <p:nvPicPr>
          <p:cNvPr id="12" name="Afbeelding 11">
            <a:extLst>
              <a:ext uri="{FF2B5EF4-FFF2-40B4-BE49-F238E27FC236}">
                <a16:creationId xmlns:a16="http://schemas.microsoft.com/office/drawing/2014/main" id="{3822F063-5855-C74A-9CD7-1D0D75FA52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80641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A0BBC637-BC08-4409-B5E2-CC31F06E6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inhoud 2"/>
          <p:cNvSpPr>
            <a:spLocks noGrp="1"/>
          </p:cNvSpPr>
          <p:nvPr>
            <p:ph idx="10" hasCustomPrompt="1"/>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10" name="Tijdelijke aanduiding voor datum 5">
            <a:extLst>
              <a:ext uri="{FF2B5EF4-FFF2-40B4-BE49-F238E27FC236}">
                <a16:creationId xmlns:a16="http://schemas.microsoft.com/office/drawing/2014/main" id="{7766A4CF-561F-2E47-88DB-0CC1F002BBE6}"/>
              </a:ext>
            </a:extLst>
          </p:cNvPr>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dirty="0"/>
          </a:p>
        </p:txBody>
      </p:sp>
      <p:pic>
        <p:nvPicPr>
          <p:cNvPr id="11" name="Afbeelding 10">
            <a:extLst>
              <a:ext uri="{FF2B5EF4-FFF2-40B4-BE49-F238E27FC236}">
                <a16:creationId xmlns:a16="http://schemas.microsoft.com/office/drawing/2014/main" id="{8DA0599B-EB18-7143-A447-4F3012369F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217575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4" name="Rectangle 3"/>
          <p:cNvSpPr/>
          <p:nvPr userDrawn="1"/>
        </p:nvSpPr>
        <p:spPr>
          <a:xfrm>
            <a:off x="0" y="0"/>
            <a:ext cx="1721556"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07CEDEA0-4CC2-4F0B-AAAF-943EF89EC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8" y="4982547"/>
            <a:ext cx="1722384" cy="1722384"/>
          </a:xfrm>
          <a:prstGeom prst="rect">
            <a:avLst/>
          </a:prstGeom>
        </p:spPr>
      </p:pic>
      <p:sp>
        <p:nvSpPr>
          <p:cNvPr id="3" name="Tijdelijke aanduiding voor inhoud 2"/>
          <p:cNvSpPr>
            <a:spLocks noGrp="1"/>
          </p:cNvSpPr>
          <p:nvPr>
            <p:ph idx="1" hasCustomPrompt="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dirty="0" err="1"/>
              <a:t>Bullit</a:t>
            </a:r>
            <a:r>
              <a:rPr lang="nl-NL" dirty="0"/>
              <a:t> point eerste niveau</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Picture Placeholder 5"/>
          <p:cNvSpPr>
            <a:spLocks noGrp="1"/>
          </p:cNvSpPr>
          <p:nvPr>
            <p:ph type="pic" sz="quarter" idx="10" hasCustomPrompt="1"/>
          </p:nvPr>
        </p:nvSpPr>
        <p:spPr>
          <a:xfrm>
            <a:off x="6378575" y="0"/>
            <a:ext cx="5813425" cy="6858000"/>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a:t>Klik op het pictogram als je een afbeelding wil toevoegen</a:t>
            </a:r>
            <a:endParaRPr lang="en-US" dirty="0"/>
          </a:p>
        </p:txBody>
      </p:sp>
      <p:sp>
        <p:nvSpPr>
          <p:cNvPr id="2" name="Tijdelijke aanduiding voor voettekst 1"/>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18505D4B-7779-46CA-9F34-AD15D64EF2DF}" type="slidenum">
              <a:rPr lang="nl-BE" smtClean="0"/>
              <a:t>‹nr.›</a:t>
            </a:fld>
            <a:endParaRPr lang="nl-BE"/>
          </a:p>
        </p:txBody>
      </p:sp>
      <p:sp>
        <p:nvSpPr>
          <p:cNvPr id="9" name="Tijdelijke aanduiding voor datum 5"/>
          <p:cNvSpPr>
            <a:spLocks noGrp="1"/>
          </p:cNvSpPr>
          <p:nvPr>
            <p:ph type="dt" sz="half" idx="2"/>
          </p:nvPr>
        </p:nvSpPr>
        <p:spPr>
          <a:xfrm>
            <a:off x="136878" y="491013"/>
            <a:ext cx="145750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dirty="0"/>
          </a:p>
        </p:txBody>
      </p:sp>
      <p:pic>
        <p:nvPicPr>
          <p:cNvPr id="10" name="Afbeelding 9">
            <a:extLst>
              <a:ext uri="{FF2B5EF4-FFF2-40B4-BE49-F238E27FC236}">
                <a16:creationId xmlns:a16="http://schemas.microsoft.com/office/drawing/2014/main" id="{F59D74FF-6AA6-E846-AB87-86A0902C73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1984" t="62959"/>
          <a:stretch/>
        </p:blipFill>
        <p:spPr>
          <a:xfrm rot="16200000">
            <a:off x="459295" y="-785771"/>
            <a:ext cx="810930" cy="2107763"/>
          </a:xfrm>
          <a:prstGeom prst="rect">
            <a:avLst/>
          </a:prstGeom>
        </p:spPr>
      </p:pic>
    </p:spTree>
    <p:extLst>
      <p:ext uri="{BB962C8B-B14F-4D97-AF65-F5344CB8AC3E}">
        <p14:creationId xmlns:p14="http://schemas.microsoft.com/office/powerpoint/2010/main" val="188521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838200" y="1825624"/>
            <a:ext cx="10515600" cy="4750153"/>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voettekst 3"/>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5" name="Tijdelijke aanduiding voor dianumm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5D4B-7779-46CA-9F34-AD15D64EF2DF}" type="slidenum">
              <a:rPr lang="nl-BE" smtClean="0"/>
              <a:t>‹nr.›</a:t>
            </a:fld>
            <a:endParaRPr lang="nl-BE"/>
          </a:p>
        </p:txBody>
      </p:sp>
      <p:sp>
        <p:nvSpPr>
          <p:cNvPr id="6" name="Tijdelijke aanduiding voor datum 5"/>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B5ED2-FF39-4ED4-92A1-AAAD9EFD88D0}" type="datetimeFigureOut">
              <a:rPr lang="nl-BE" smtClean="0"/>
              <a:t>26/02/2024</a:t>
            </a:fld>
            <a:endParaRPr lang="nl-BE"/>
          </a:p>
        </p:txBody>
      </p:sp>
    </p:spTree>
    <p:extLst>
      <p:ext uri="{BB962C8B-B14F-4D97-AF65-F5344CB8AC3E}">
        <p14:creationId xmlns:p14="http://schemas.microsoft.com/office/powerpoint/2010/main" val="2189289548"/>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66" r:id="rId3"/>
    <p:sldLayoutId id="2147483650" r:id="rId4"/>
    <p:sldLayoutId id="2147483672" r:id="rId5"/>
    <p:sldLayoutId id="2147483660" r:id="rId6"/>
    <p:sldLayoutId id="2147483661" r:id="rId7"/>
    <p:sldLayoutId id="2147483662" r:id="rId8"/>
    <p:sldLayoutId id="2147483663" r:id="rId9"/>
    <p:sldLayoutId id="2147483664" r:id="rId10"/>
    <p:sldLayoutId id="2147483667" r:id="rId11"/>
    <p:sldLayoutId id="2147483676" r:id="rId12"/>
  </p:sldLayoutIdLst>
  <p:txStyles>
    <p:titleStyle>
      <a:lvl1pPr algn="l" defTabSz="914400" rtl="0" eaLnBrk="1" latinLnBrk="0" hangingPunct="1">
        <a:lnSpc>
          <a:spcPct val="90000"/>
        </a:lnSpc>
        <a:spcBef>
          <a:spcPct val="0"/>
        </a:spcBef>
        <a:buNone/>
        <a:defRPr sz="4800" kern="1200">
          <a:solidFill>
            <a:srgbClr val="00275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ohchr.org/EN/Issues/Housing/Pages/HRbasedHousingStrategies.aspx"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ohchr.org/en/instruments-mechanisms/instruments/international-covenant-economic-social-and-cultural-rights" TargetMode="External"/><Relationship Id="rId2" Type="http://schemas.openxmlformats.org/officeDocument/2006/relationships/hyperlink" Target="https://www.ohchr.org/en/special-procedures/sr-housing/human-right-adequate-housing" TargetMode="External"/><Relationship Id="rId1" Type="http://schemas.openxmlformats.org/officeDocument/2006/relationships/slideLayout" Target="../slideLayouts/slideLayout6.xml"/><Relationship Id="rId4" Type="http://schemas.openxmlformats.org/officeDocument/2006/relationships/hyperlink" Target="https://eur02.safelinks.protection.outlook.com/?url=https%3A%2F%2Fwww.un.org%2Fen%2Fabout-us%2Funiversal-declaration-of-human-rights&amp;data=05%7C01%7Cmelanie.vanoort%40ucll.be%7C050ed8ff30874c5e2c1508dadb8f456b%7Ce638861b15d94de6a65db48789ae1f08%7C0%7C0%7C638063705639687342%7CUnknown%7CTWFpbGZsb3d8eyJWIjoiMC4wLjAwMDAiLCJQIjoiV2luMzIiLCJBTiI6Ik1haWwiLCJXVCI6Mn0%3D%7C3000%7C%7C%7C&amp;sdata=5w8uxkIjCTmXVBVexZYEi4d%2FNFOURFYncgVQg7TcDc0%3D&amp;reserved=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ideo" Target="https://www.youtube.com/embed/fPO76Jlnz6c?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4825" y="4914899"/>
            <a:ext cx="6962776" cy="1362075"/>
          </a:xfrm>
        </p:spPr>
        <p:txBody>
          <a:bodyPr>
            <a:normAutofit/>
          </a:bodyPr>
          <a:lstStyle/>
          <a:p>
            <a:r>
              <a:rPr lang="nl-BE" sz="2800" dirty="0"/>
              <a:t>Karel Moons </a:t>
            </a:r>
            <a:r>
              <a:rPr lang="nl-BE" sz="2800" dirty="0" err="1"/>
              <a:t>and</a:t>
            </a:r>
            <a:r>
              <a:rPr lang="nl-BE" sz="2800" dirty="0"/>
              <a:t> </a:t>
            </a:r>
            <a:br>
              <a:rPr lang="nl-BE" sz="2800" dirty="0"/>
            </a:br>
            <a:r>
              <a:rPr lang="nl-BE" sz="2800" dirty="0"/>
              <a:t>Melanie van Oort</a:t>
            </a:r>
            <a:r>
              <a:rPr lang="nl-NL" sz="2800" dirty="0"/>
              <a:t>-Hall </a:t>
            </a:r>
            <a:endParaRPr lang="nl-BE" sz="2800" dirty="0"/>
          </a:p>
        </p:txBody>
      </p:sp>
      <p:pic>
        <p:nvPicPr>
          <p:cNvPr id="3" name="0 - Εικόνα">
            <a:extLst>
              <a:ext uri="{FF2B5EF4-FFF2-40B4-BE49-F238E27FC236}">
                <a16:creationId xmlns:a16="http://schemas.microsoft.com/office/drawing/2014/main" id="{316D3900-0754-4958-B266-FBEEB180CAF2}"/>
              </a:ext>
            </a:extLst>
          </p:cNvPr>
          <p:cNvPicPr>
            <a:picLocks noChangeAspect="1"/>
          </p:cNvPicPr>
          <p:nvPr/>
        </p:nvPicPr>
        <p:blipFill>
          <a:blip r:embed="rId3"/>
          <a:stretch>
            <a:fillRect/>
          </a:stretch>
        </p:blipFill>
        <p:spPr>
          <a:xfrm>
            <a:off x="9599930" y="1285875"/>
            <a:ext cx="1811020" cy="2057400"/>
          </a:xfrm>
          <a:prstGeom prst="rect">
            <a:avLst/>
          </a:prstGeom>
        </p:spPr>
      </p:pic>
      <p:sp>
        <p:nvSpPr>
          <p:cNvPr id="5" name="Tekstvak 4">
            <a:extLst>
              <a:ext uri="{FF2B5EF4-FFF2-40B4-BE49-F238E27FC236}">
                <a16:creationId xmlns:a16="http://schemas.microsoft.com/office/drawing/2014/main" id="{4445FD9E-6DE4-1343-3F3A-8405230DC366}"/>
              </a:ext>
            </a:extLst>
          </p:cNvPr>
          <p:cNvSpPr txBox="1"/>
          <p:nvPr/>
        </p:nvSpPr>
        <p:spPr>
          <a:xfrm>
            <a:off x="2961005" y="4268568"/>
            <a:ext cx="6638925" cy="523220"/>
          </a:xfrm>
          <a:prstGeom prst="rect">
            <a:avLst/>
          </a:prstGeom>
          <a:noFill/>
        </p:spPr>
        <p:txBody>
          <a:bodyPr wrap="square">
            <a:spAutoFit/>
          </a:bodyPr>
          <a:lstStyle/>
          <a:p>
            <a:pPr marL="6350" indent="-6350" algn="ctr"/>
            <a:r>
              <a:rPr lang="en-GB" sz="1400" b="1" dirty="0">
                <a:effectLst/>
                <a:latin typeface="Calibri" panose="020F0502020204030204" pitchFamily="34" charset="0"/>
                <a:ea typeface="Calibri" panose="020F0502020204030204" pitchFamily="34" charset="0"/>
                <a:cs typeface="Times New Roman" panose="02020603050405020304" pitchFamily="18" charset="0"/>
              </a:rPr>
              <a:t>HEDA - KA220-SCH - Cooperation Partnerships in School Education </a:t>
            </a:r>
          </a:p>
          <a:p>
            <a:pPr marL="6350" indent="-6350" algn="ctr"/>
            <a:r>
              <a:rPr lang="en-GB" sz="1400" b="1" dirty="0">
                <a:effectLst/>
                <a:latin typeface="Calibri" panose="020F0502020204030204" pitchFamily="34" charset="0"/>
                <a:ea typeface="Calibri" panose="020F0502020204030204" pitchFamily="34" charset="0"/>
                <a:cs typeface="Times New Roman" panose="02020603050405020304" pitchFamily="18" charset="0"/>
              </a:rPr>
              <a:t>Dissemination</a:t>
            </a:r>
            <a:r>
              <a:rPr lang="en-GB" sz="1400" b="1" dirty="0">
                <a:latin typeface="Calibri" panose="020F0502020204030204" pitchFamily="34" charset="0"/>
                <a:ea typeface="Calibri" panose="020F0502020204030204" pitchFamily="34" charset="0"/>
                <a:cs typeface="Times New Roman" panose="02020603050405020304" pitchFamily="18" charset="0"/>
              </a:rPr>
              <a:t> Workshop – 26 February 2024</a:t>
            </a:r>
          </a:p>
        </p:txBody>
      </p:sp>
      <p:sp>
        <p:nvSpPr>
          <p:cNvPr id="6" name="Tekstvak 5">
            <a:extLst>
              <a:ext uri="{FF2B5EF4-FFF2-40B4-BE49-F238E27FC236}">
                <a16:creationId xmlns:a16="http://schemas.microsoft.com/office/drawing/2014/main" id="{7A5532C9-46F5-A51D-2569-4C98F7E050DA}"/>
              </a:ext>
            </a:extLst>
          </p:cNvPr>
          <p:cNvSpPr txBox="1"/>
          <p:nvPr/>
        </p:nvSpPr>
        <p:spPr>
          <a:xfrm>
            <a:off x="3232467" y="3560681"/>
            <a:ext cx="6096000" cy="646331"/>
          </a:xfrm>
          <a:prstGeom prst="rect">
            <a:avLst/>
          </a:prstGeom>
          <a:noFill/>
        </p:spPr>
        <p:txBody>
          <a:bodyPr wrap="square">
            <a:spAutoFit/>
          </a:bodyPr>
          <a:lstStyle/>
          <a:p>
            <a:r>
              <a:rPr lang="en-GB" sz="1800" b="1" dirty="0"/>
              <a:t>HEDA-methodology (10-step Teaching Method) </a:t>
            </a:r>
            <a:br>
              <a:rPr lang="en-GB" sz="1800" b="1" dirty="0"/>
            </a:br>
            <a:r>
              <a:rPr lang="en-GB" sz="1800" b="1" dirty="0"/>
              <a:t>to learn about democratic principles and values </a:t>
            </a:r>
            <a:endParaRPr lang="nl-BE" dirty="0"/>
          </a:p>
        </p:txBody>
      </p:sp>
    </p:spTree>
    <p:extLst>
      <p:ext uri="{BB962C8B-B14F-4D97-AF65-F5344CB8AC3E}">
        <p14:creationId xmlns:p14="http://schemas.microsoft.com/office/powerpoint/2010/main" val="226419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EDC0-ED39-3673-A5F4-0E1BC495B9CC}"/>
              </a:ext>
            </a:extLst>
          </p:cNvPr>
          <p:cNvSpPr>
            <a:spLocks noGrp="1"/>
          </p:cNvSpPr>
          <p:nvPr>
            <p:ph type="title"/>
          </p:nvPr>
        </p:nvSpPr>
        <p:spPr/>
        <p:txBody>
          <a:bodyPr/>
          <a:lstStyle/>
          <a:p>
            <a:r>
              <a:rPr lang="en-GB" sz="2800" b="1" dirty="0"/>
              <a:t>Strength-Based Learning</a:t>
            </a:r>
          </a:p>
        </p:txBody>
      </p:sp>
      <p:sp>
        <p:nvSpPr>
          <p:cNvPr id="3" name="Tijdelijke aanduiding voor inhoud 2">
            <a:extLst>
              <a:ext uri="{FF2B5EF4-FFF2-40B4-BE49-F238E27FC236}">
                <a16:creationId xmlns:a16="http://schemas.microsoft.com/office/drawing/2014/main" id="{3AE76D6C-FAE3-1EF9-622B-9E98D0D236B9}"/>
              </a:ext>
            </a:extLst>
          </p:cNvPr>
          <p:cNvSpPr>
            <a:spLocks noGrp="1"/>
          </p:cNvSpPr>
          <p:nvPr>
            <p:ph idx="1"/>
          </p:nvPr>
        </p:nvSpPr>
        <p:spPr/>
        <p:txBody>
          <a:bodyPr/>
          <a:lstStyle/>
          <a:p>
            <a:pPr marL="0" indent="0">
              <a:buNone/>
            </a:pPr>
            <a:r>
              <a:rPr lang="en-GB" sz="2400" dirty="0"/>
              <a:t>What:</a:t>
            </a:r>
          </a:p>
          <a:p>
            <a:r>
              <a:rPr lang="en-GB" sz="2000" dirty="0"/>
              <a:t>It’s both an approach and a method of teaching a curriculum, but also a system of classroom management:</a:t>
            </a:r>
          </a:p>
          <a:p>
            <a:r>
              <a:rPr lang="en-GB" sz="2000" dirty="0"/>
              <a:t>How we use the </a:t>
            </a:r>
            <a:r>
              <a:rPr lang="en-GB" sz="2000" b="1" dirty="0"/>
              <a:t>strengths of students</a:t>
            </a:r>
            <a:r>
              <a:rPr lang="en-GB" sz="2000" dirty="0"/>
              <a:t>, </a:t>
            </a:r>
          </a:p>
          <a:p>
            <a:r>
              <a:rPr lang="en-GB" sz="2000" dirty="0"/>
              <a:t>that they bring from their </a:t>
            </a:r>
            <a:r>
              <a:rPr lang="en-GB" sz="2000" b="1" dirty="0"/>
              <a:t>own culture </a:t>
            </a:r>
            <a:r>
              <a:rPr lang="en-GB" sz="2000" dirty="0"/>
              <a:t>and </a:t>
            </a:r>
            <a:r>
              <a:rPr lang="en-GB" sz="2000" b="1" dirty="0"/>
              <a:t>personal history in learning processes</a:t>
            </a:r>
            <a:r>
              <a:rPr lang="en-GB" sz="2000" dirty="0"/>
              <a:t>.  </a:t>
            </a:r>
          </a:p>
          <a:p>
            <a:r>
              <a:rPr lang="en-GB" sz="2000" dirty="0"/>
              <a:t>But it is also a way for the teacher to </a:t>
            </a:r>
            <a:r>
              <a:rPr lang="en-GB" sz="2000" b="1" dirty="0"/>
              <a:t>more actively engage </a:t>
            </a:r>
            <a:r>
              <a:rPr lang="en-GB" sz="2000" dirty="0"/>
              <a:t>students in that learning process.</a:t>
            </a:r>
          </a:p>
          <a:p>
            <a:r>
              <a:rPr lang="en-GB" sz="2000" dirty="0"/>
              <a:t>Students are given both responsibility and autonomy for their own learning processes…</a:t>
            </a:r>
          </a:p>
          <a:p>
            <a:r>
              <a:rPr lang="en-GB" sz="2000" dirty="0"/>
              <a:t>(Possibility to ‘choose’ and ‘adapt’ as a teacher!)</a:t>
            </a:r>
          </a:p>
          <a:p>
            <a:endParaRPr lang="en-GB" sz="2000" dirty="0"/>
          </a:p>
          <a:p>
            <a:endParaRPr lang="en-GB" sz="2000" dirty="0"/>
          </a:p>
          <a:p>
            <a:pPr marL="0" indent="0">
              <a:buNone/>
            </a:pPr>
            <a:endParaRPr lang="en-GB" sz="2000" dirty="0"/>
          </a:p>
          <a:p>
            <a:endParaRPr lang="nl-NL" dirty="0"/>
          </a:p>
        </p:txBody>
      </p:sp>
      <p:pic>
        <p:nvPicPr>
          <p:cNvPr id="4" name="Tijdelijke aanduiding voor afbeelding 3" descr="Afbeelding met tekst&#10;&#10;Automatisch gegenereerde beschrijving">
            <a:extLst>
              <a:ext uri="{FF2B5EF4-FFF2-40B4-BE49-F238E27FC236}">
                <a16:creationId xmlns:a16="http://schemas.microsoft.com/office/drawing/2014/main" id="{13610740-417A-217A-9CED-06A6AAF5F3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815783" y="5386983"/>
            <a:ext cx="1009327" cy="1378127"/>
          </a:xfrm>
          <a:prstGeom prst="rect">
            <a:avLst/>
          </a:prstGeom>
          <a:noFill/>
        </p:spPr>
      </p:pic>
    </p:spTree>
    <p:extLst>
      <p:ext uri="{BB962C8B-B14F-4D97-AF65-F5344CB8AC3E}">
        <p14:creationId xmlns:p14="http://schemas.microsoft.com/office/powerpoint/2010/main" val="4005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17F00-6DB8-785D-17A9-79D472952C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6A7AF8-59D8-5DEF-3F70-85F7EDB467C0}"/>
              </a:ext>
            </a:extLst>
          </p:cNvPr>
          <p:cNvSpPr>
            <a:spLocks noGrp="1"/>
          </p:cNvSpPr>
          <p:nvPr>
            <p:ph type="title"/>
          </p:nvPr>
        </p:nvSpPr>
        <p:spPr/>
        <p:txBody>
          <a:bodyPr/>
          <a:lstStyle/>
          <a:p>
            <a:r>
              <a:rPr lang="en-GB" sz="2800" b="1" dirty="0"/>
              <a:t>Strength-Based Learning</a:t>
            </a:r>
          </a:p>
        </p:txBody>
      </p:sp>
      <p:sp>
        <p:nvSpPr>
          <p:cNvPr id="3" name="Tijdelijke aanduiding voor inhoud 2">
            <a:extLst>
              <a:ext uri="{FF2B5EF4-FFF2-40B4-BE49-F238E27FC236}">
                <a16:creationId xmlns:a16="http://schemas.microsoft.com/office/drawing/2014/main" id="{A78B1A56-46CF-C27A-5846-F7C70C3B19F5}"/>
              </a:ext>
            </a:extLst>
          </p:cNvPr>
          <p:cNvSpPr>
            <a:spLocks noGrp="1"/>
          </p:cNvSpPr>
          <p:nvPr>
            <p:ph idx="1"/>
          </p:nvPr>
        </p:nvSpPr>
        <p:spPr/>
        <p:txBody>
          <a:bodyPr/>
          <a:lstStyle/>
          <a:p>
            <a:pPr marL="0" indent="0">
              <a:buNone/>
            </a:pPr>
            <a:r>
              <a:rPr lang="en-GB" sz="2400" dirty="0"/>
              <a:t>How:</a:t>
            </a:r>
          </a:p>
          <a:p>
            <a:r>
              <a:rPr lang="en-GB" sz="2000" dirty="0"/>
              <a:t>Groups of 5-6 students</a:t>
            </a:r>
          </a:p>
          <a:p>
            <a:r>
              <a:rPr lang="en-GB" sz="2000" dirty="0"/>
              <a:t>Choose assignments based on your own or group’s strengths</a:t>
            </a:r>
          </a:p>
          <a:p>
            <a:r>
              <a:rPr lang="en-GB" sz="2000" dirty="0"/>
              <a:t>Prepare your lesson with the group, based on:</a:t>
            </a:r>
          </a:p>
          <a:p>
            <a:pPr lvl="1"/>
            <a:r>
              <a:rPr lang="en-GB" sz="1600" dirty="0"/>
              <a:t>What am I doing</a:t>
            </a:r>
          </a:p>
          <a:p>
            <a:pPr lvl="1"/>
            <a:r>
              <a:rPr lang="en-GB" sz="1600" dirty="0"/>
              <a:t>How will I do it.</a:t>
            </a:r>
          </a:p>
          <a:p>
            <a:pPr lvl="1"/>
            <a:r>
              <a:rPr lang="en-GB" sz="1600" dirty="0"/>
              <a:t>Asking for Help and feedback</a:t>
            </a:r>
          </a:p>
          <a:p>
            <a:r>
              <a:rPr lang="en-GB" sz="2000" dirty="0"/>
              <a:t>Stay together</a:t>
            </a:r>
          </a:p>
          <a:p>
            <a:r>
              <a:rPr lang="en-GB" sz="2000" dirty="0"/>
              <a:t>Divide tasks and roles</a:t>
            </a:r>
          </a:p>
          <a:p>
            <a:r>
              <a:rPr lang="en-GB" sz="2000" dirty="0"/>
              <a:t>Skip what you already know</a:t>
            </a:r>
          </a:p>
          <a:p>
            <a:r>
              <a:rPr lang="en-GB" sz="2000" dirty="0"/>
              <a:t>If you encounter a problem, don’t ask the teacher, solve it yourself!</a:t>
            </a:r>
          </a:p>
          <a:p>
            <a:pPr marL="0" indent="0">
              <a:buNone/>
            </a:pPr>
            <a:endParaRPr lang="en-GB" sz="2000" dirty="0"/>
          </a:p>
          <a:p>
            <a:endParaRPr lang="nl-NL" dirty="0"/>
          </a:p>
        </p:txBody>
      </p:sp>
      <p:pic>
        <p:nvPicPr>
          <p:cNvPr id="4" name="Tijdelijke aanduiding voor afbeelding 3" descr="Afbeelding met tekst&#10;&#10;Automatisch gegenereerde beschrijving">
            <a:extLst>
              <a:ext uri="{FF2B5EF4-FFF2-40B4-BE49-F238E27FC236}">
                <a16:creationId xmlns:a16="http://schemas.microsoft.com/office/drawing/2014/main" id="{B5B895B7-1C34-759A-A304-CCBB30982A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815783" y="5386983"/>
            <a:ext cx="1009327" cy="1378127"/>
          </a:xfrm>
          <a:prstGeom prst="rect">
            <a:avLst/>
          </a:prstGeom>
          <a:noFill/>
        </p:spPr>
      </p:pic>
    </p:spTree>
    <p:extLst>
      <p:ext uri="{BB962C8B-B14F-4D97-AF65-F5344CB8AC3E}">
        <p14:creationId xmlns:p14="http://schemas.microsoft.com/office/powerpoint/2010/main" val="30679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000"/>
                                        <p:tgtEl>
                                          <p:spTgt spid="3">
                                            <p:txEl>
                                              <p:pRg st="10" end="10"/>
                                            </p:txEl>
                                          </p:spTgt>
                                        </p:tgtEl>
                                      </p:cBhvr>
                                    </p:animEffect>
                                    <p:anim calcmode="lin" valueType="num">
                                      <p:cBhvr>
                                        <p:cTn id="7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79CD4D6-C0F5-47F4-84F7-0A24569DCB63}"/>
              </a:ext>
            </a:extLst>
          </p:cNvPr>
          <p:cNvSpPr>
            <a:spLocks noGrp="1"/>
          </p:cNvSpPr>
          <p:nvPr>
            <p:ph type="body" idx="1"/>
          </p:nvPr>
        </p:nvSpPr>
        <p:spPr>
          <a:xfrm>
            <a:off x="1" y="301184"/>
            <a:ext cx="11693719" cy="1151680"/>
          </a:xfrm>
        </p:spPr>
        <p:txBody>
          <a:bodyPr/>
          <a:lstStyle/>
          <a:p>
            <a:r>
              <a:rPr lang="en-GB" sz="2800" b="1" dirty="0">
                <a:solidFill>
                  <a:schemeClr val="tx2"/>
                </a:solidFill>
              </a:rPr>
              <a:t>Example of SBL lesson plan</a:t>
            </a:r>
          </a:p>
          <a:p>
            <a:r>
              <a:rPr lang="en-GB" sz="2400" b="1" dirty="0">
                <a:solidFill>
                  <a:schemeClr val="tx2"/>
                </a:solidFill>
              </a:rPr>
              <a:t>(with boxes for prioritizing activity combinations)</a:t>
            </a:r>
          </a:p>
        </p:txBody>
      </p:sp>
      <p:sp>
        <p:nvSpPr>
          <p:cNvPr id="4" name="Rechthoek 3">
            <a:extLst>
              <a:ext uri="{FF2B5EF4-FFF2-40B4-BE49-F238E27FC236}">
                <a16:creationId xmlns:a16="http://schemas.microsoft.com/office/drawing/2014/main" id="{2CAC3B82-425B-42AE-9A67-0725F2131F3E}"/>
              </a:ext>
            </a:extLst>
          </p:cNvPr>
          <p:cNvSpPr/>
          <p:nvPr/>
        </p:nvSpPr>
        <p:spPr>
          <a:xfrm>
            <a:off x="1393372" y="1187362"/>
            <a:ext cx="9999488" cy="461665"/>
          </a:xfrm>
          <a:prstGeom prst="rect">
            <a:avLst/>
          </a:prstGeom>
        </p:spPr>
        <p:txBody>
          <a:bodyPr wrap="square">
            <a:spAutoFit/>
          </a:bodyPr>
          <a:lstStyle/>
          <a:p>
            <a:r>
              <a:rPr lang="en-GB" sz="2400" b="1" dirty="0"/>
              <a:t> </a:t>
            </a:r>
            <a:endParaRPr lang="en-GB" sz="2400" dirty="0"/>
          </a:p>
        </p:txBody>
      </p:sp>
      <p:sp>
        <p:nvSpPr>
          <p:cNvPr id="17" name="Rectangle 12">
            <a:extLst>
              <a:ext uri="{FF2B5EF4-FFF2-40B4-BE49-F238E27FC236}">
                <a16:creationId xmlns:a16="http://schemas.microsoft.com/office/drawing/2014/main" id="{F173A1D5-FCD0-4C91-B3EF-B0BF32B5CEB0}"/>
              </a:ext>
            </a:extLst>
          </p:cNvPr>
          <p:cNvSpPr>
            <a:spLocks noChangeArrowheads="1"/>
          </p:cNvSpPr>
          <p:nvPr/>
        </p:nvSpPr>
        <p:spPr bwMode="auto">
          <a:xfrm>
            <a:off x="-802677" y="1809862"/>
            <a:ext cx="185969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endParaRPr lang="en-GB" sz="2400"/>
          </a:p>
        </p:txBody>
      </p:sp>
      <p:pic>
        <p:nvPicPr>
          <p:cNvPr id="19" name="Afbeelding 18">
            <a:extLst>
              <a:ext uri="{FF2B5EF4-FFF2-40B4-BE49-F238E27FC236}">
                <a16:creationId xmlns:a16="http://schemas.microsoft.com/office/drawing/2014/main" id="{58314B73-EB01-D1D6-ABFC-467C532AFE31}"/>
              </a:ext>
            </a:extLst>
          </p:cNvPr>
          <p:cNvPicPr>
            <a:picLocks noChangeAspect="1"/>
          </p:cNvPicPr>
          <p:nvPr/>
        </p:nvPicPr>
        <p:blipFill>
          <a:blip r:embed="rId2"/>
          <a:stretch>
            <a:fillRect/>
          </a:stretch>
        </p:blipFill>
        <p:spPr>
          <a:xfrm>
            <a:off x="1393372" y="1432528"/>
            <a:ext cx="9391340" cy="5234788"/>
          </a:xfrm>
          <a:prstGeom prst="rect">
            <a:avLst/>
          </a:prstGeom>
        </p:spPr>
      </p:pic>
      <p:grpSp>
        <p:nvGrpSpPr>
          <p:cNvPr id="20" name="Groep 19">
            <a:extLst>
              <a:ext uri="{FF2B5EF4-FFF2-40B4-BE49-F238E27FC236}">
                <a16:creationId xmlns:a16="http://schemas.microsoft.com/office/drawing/2014/main" id="{2052FD8E-0CDE-B852-F965-EFFED45FADF2}"/>
              </a:ext>
            </a:extLst>
          </p:cNvPr>
          <p:cNvGrpSpPr/>
          <p:nvPr/>
        </p:nvGrpSpPr>
        <p:grpSpPr>
          <a:xfrm>
            <a:off x="4150184" y="3044485"/>
            <a:ext cx="6488844" cy="3549696"/>
            <a:chOff x="4925509" y="3619288"/>
            <a:chExt cx="6488844" cy="3549696"/>
          </a:xfrm>
        </p:grpSpPr>
        <p:sp>
          <p:nvSpPr>
            <p:cNvPr id="22" name="Rechthoek 21">
              <a:extLst>
                <a:ext uri="{FF2B5EF4-FFF2-40B4-BE49-F238E27FC236}">
                  <a16:creationId xmlns:a16="http://schemas.microsoft.com/office/drawing/2014/main" id="{2FB61C5F-2C7A-4E32-B8CE-08D68B2FC919}"/>
                </a:ext>
              </a:extLst>
            </p:cNvPr>
            <p:cNvSpPr/>
            <p:nvPr/>
          </p:nvSpPr>
          <p:spPr>
            <a:xfrm>
              <a:off x="8019686" y="3631718"/>
              <a:ext cx="327105"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1</a:t>
              </a:r>
            </a:p>
          </p:txBody>
        </p:sp>
        <p:sp>
          <p:nvSpPr>
            <p:cNvPr id="23" name="Rechthoek 22">
              <a:extLst>
                <a:ext uri="{FF2B5EF4-FFF2-40B4-BE49-F238E27FC236}">
                  <a16:creationId xmlns:a16="http://schemas.microsoft.com/office/drawing/2014/main" id="{C5A331B5-46AC-4B58-86D5-4C3A5568B918}"/>
                </a:ext>
              </a:extLst>
            </p:cNvPr>
            <p:cNvSpPr/>
            <p:nvPr/>
          </p:nvSpPr>
          <p:spPr>
            <a:xfrm>
              <a:off x="7996720" y="5337063"/>
              <a:ext cx="358181" cy="346077"/>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4</a:t>
              </a:r>
            </a:p>
          </p:txBody>
        </p:sp>
        <p:sp>
          <p:nvSpPr>
            <p:cNvPr id="24" name="Rechthoek 23">
              <a:extLst>
                <a:ext uri="{FF2B5EF4-FFF2-40B4-BE49-F238E27FC236}">
                  <a16:creationId xmlns:a16="http://schemas.microsoft.com/office/drawing/2014/main" id="{4D43DD22-A5FF-4961-B7CC-D3E21A2C266E}"/>
                </a:ext>
              </a:extLst>
            </p:cNvPr>
            <p:cNvSpPr/>
            <p:nvPr/>
          </p:nvSpPr>
          <p:spPr>
            <a:xfrm>
              <a:off x="11053352" y="4781883"/>
              <a:ext cx="358183"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2</a:t>
              </a:r>
            </a:p>
          </p:txBody>
        </p:sp>
        <p:sp>
          <p:nvSpPr>
            <p:cNvPr id="25" name="Rechthoek 24">
              <a:extLst>
                <a:ext uri="{FF2B5EF4-FFF2-40B4-BE49-F238E27FC236}">
                  <a16:creationId xmlns:a16="http://schemas.microsoft.com/office/drawing/2014/main" id="{A07A0E8C-1548-45BD-8B24-6370465E31F0}"/>
                </a:ext>
              </a:extLst>
            </p:cNvPr>
            <p:cNvSpPr/>
            <p:nvPr/>
          </p:nvSpPr>
          <p:spPr>
            <a:xfrm>
              <a:off x="4956586" y="3619288"/>
              <a:ext cx="327104"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3</a:t>
              </a:r>
            </a:p>
          </p:txBody>
        </p:sp>
        <p:sp>
          <p:nvSpPr>
            <p:cNvPr id="26" name="Rechthoek 25">
              <a:extLst>
                <a:ext uri="{FF2B5EF4-FFF2-40B4-BE49-F238E27FC236}">
                  <a16:creationId xmlns:a16="http://schemas.microsoft.com/office/drawing/2014/main" id="{BC343843-D719-4FFB-9BD3-20F99AE45066}"/>
                </a:ext>
              </a:extLst>
            </p:cNvPr>
            <p:cNvSpPr/>
            <p:nvPr/>
          </p:nvSpPr>
          <p:spPr>
            <a:xfrm>
              <a:off x="7983350" y="6826084"/>
              <a:ext cx="358180" cy="34290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2</a:t>
              </a:r>
            </a:p>
          </p:txBody>
        </p:sp>
        <p:sp>
          <p:nvSpPr>
            <p:cNvPr id="27" name="Rechthoek 26">
              <a:extLst>
                <a:ext uri="{FF2B5EF4-FFF2-40B4-BE49-F238E27FC236}">
                  <a16:creationId xmlns:a16="http://schemas.microsoft.com/office/drawing/2014/main" id="{6C3DA4B8-23DF-48CE-BF87-495034D8F679}"/>
                </a:ext>
              </a:extLst>
            </p:cNvPr>
            <p:cNvSpPr/>
            <p:nvPr/>
          </p:nvSpPr>
          <p:spPr>
            <a:xfrm>
              <a:off x="11086588" y="3619955"/>
              <a:ext cx="327104"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3</a:t>
              </a:r>
            </a:p>
          </p:txBody>
        </p:sp>
        <p:sp>
          <p:nvSpPr>
            <p:cNvPr id="28" name="Rechthoek 27">
              <a:extLst>
                <a:ext uri="{FF2B5EF4-FFF2-40B4-BE49-F238E27FC236}">
                  <a16:creationId xmlns:a16="http://schemas.microsoft.com/office/drawing/2014/main" id="{F7718BBF-6CFA-4DDF-8223-B24D18E1E4D5}"/>
                </a:ext>
              </a:extLst>
            </p:cNvPr>
            <p:cNvSpPr/>
            <p:nvPr/>
          </p:nvSpPr>
          <p:spPr>
            <a:xfrm>
              <a:off x="11056169" y="5332484"/>
              <a:ext cx="358184"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1</a:t>
              </a:r>
            </a:p>
          </p:txBody>
        </p:sp>
        <p:sp>
          <p:nvSpPr>
            <p:cNvPr id="29" name="Rechthoek 28">
              <a:extLst>
                <a:ext uri="{FF2B5EF4-FFF2-40B4-BE49-F238E27FC236}">
                  <a16:creationId xmlns:a16="http://schemas.microsoft.com/office/drawing/2014/main" id="{BFF3E313-3400-4994-BC7C-2D34684C371E}"/>
                </a:ext>
              </a:extLst>
            </p:cNvPr>
            <p:cNvSpPr/>
            <p:nvPr/>
          </p:nvSpPr>
          <p:spPr>
            <a:xfrm>
              <a:off x="4930655" y="5321907"/>
              <a:ext cx="378963" cy="347692"/>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2</a:t>
              </a:r>
            </a:p>
          </p:txBody>
        </p:sp>
        <p:sp>
          <p:nvSpPr>
            <p:cNvPr id="30" name="Rechthoek 29">
              <a:extLst>
                <a:ext uri="{FF2B5EF4-FFF2-40B4-BE49-F238E27FC236}">
                  <a16:creationId xmlns:a16="http://schemas.microsoft.com/office/drawing/2014/main" id="{916C115A-F2E0-4344-A276-3030487FB25C}"/>
                </a:ext>
              </a:extLst>
            </p:cNvPr>
            <p:cNvSpPr/>
            <p:nvPr/>
          </p:nvSpPr>
          <p:spPr>
            <a:xfrm>
              <a:off x="4925509" y="6342467"/>
              <a:ext cx="358180" cy="34290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4</a:t>
              </a:r>
            </a:p>
          </p:txBody>
        </p:sp>
        <p:sp>
          <p:nvSpPr>
            <p:cNvPr id="31" name="Rechthoek 30">
              <a:extLst>
                <a:ext uri="{FF2B5EF4-FFF2-40B4-BE49-F238E27FC236}">
                  <a16:creationId xmlns:a16="http://schemas.microsoft.com/office/drawing/2014/main" id="{C30CF788-C4B0-404E-9029-14874804302E}"/>
                </a:ext>
              </a:extLst>
            </p:cNvPr>
            <p:cNvSpPr/>
            <p:nvPr/>
          </p:nvSpPr>
          <p:spPr>
            <a:xfrm>
              <a:off x="7993509" y="4641490"/>
              <a:ext cx="358181"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3</a:t>
              </a:r>
            </a:p>
          </p:txBody>
        </p:sp>
        <p:sp>
          <p:nvSpPr>
            <p:cNvPr id="32" name="Rechthoek 31">
              <a:extLst>
                <a:ext uri="{FF2B5EF4-FFF2-40B4-BE49-F238E27FC236}">
                  <a16:creationId xmlns:a16="http://schemas.microsoft.com/office/drawing/2014/main" id="{BF4F27D6-437A-4581-A957-EC469C8E488F}"/>
                </a:ext>
              </a:extLst>
            </p:cNvPr>
            <p:cNvSpPr/>
            <p:nvPr/>
          </p:nvSpPr>
          <p:spPr>
            <a:xfrm>
              <a:off x="4956586" y="4659827"/>
              <a:ext cx="327103" cy="320661"/>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nl-BE" sz="1400" dirty="0"/>
                <a:t>1</a:t>
              </a:r>
            </a:p>
          </p:txBody>
        </p:sp>
      </p:grpSp>
    </p:spTree>
    <p:extLst>
      <p:ext uri="{BB962C8B-B14F-4D97-AF65-F5344CB8AC3E}">
        <p14:creationId xmlns:p14="http://schemas.microsoft.com/office/powerpoint/2010/main" val="2765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69FD8BF6-2B0D-9E2E-7DC5-873F046743F1}"/>
              </a:ext>
            </a:extLst>
          </p:cNvPr>
          <p:cNvSpPr>
            <a:spLocks noGrp="1"/>
          </p:cNvSpPr>
          <p:nvPr>
            <p:ph type="pic" sz="quarter" idx="10"/>
          </p:nvPr>
        </p:nvSpPr>
        <p:spPr/>
        <p:txBody>
          <a:bodyPr/>
          <a:lstStyle/>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r>
              <a:rPr lang="nl-BE" sz="3600" dirty="0"/>
              <a:t>Part 1</a:t>
            </a:r>
          </a:p>
          <a:p>
            <a:pPr marL="0" indent="0" algn="ctr">
              <a:buNone/>
            </a:pPr>
            <a:r>
              <a:rPr lang="nl-BE" sz="3600" dirty="0"/>
              <a:t>Adequate </a:t>
            </a:r>
            <a:r>
              <a:rPr lang="nl-BE" sz="3600" dirty="0" err="1"/>
              <a:t>Housing</a:t>
            </a:r>
            <a:r>
              <a:rPr lang="nl-BE" sz="3600" dirty="0"/>
              <a:t> </a:t>
            </a:r>
            <a:r>
              <a:rPr lang="nl-BE" sz="3600" dirty="0" err="1"/>
              <a:t>and</a:t>
            </a:r>
            <a:r>
              <a:rPr lang="nl-BE" sz="3600" dirty="0"/>
              <a:t> Human </a:t>
            </a:r>
            <a:r>
              <a:rPr lang="nl-BE" sz="3600" dirty="0" err="1"/>
              <a:t>Rights</a:t>
            </a:r>
            <a:endParaRPr lang="nl-BE" sz="3600" dirty="0"/>
          </a:p>
          <a:p>
            <a:pPr marL="0" indent="0" algn="ctr">
              <a:buNone/>
            </a:pPr>
            <a:r>
              <a:rPr lang="nl-BE" sz="3600" dirty="0"/>
              <a:t>SBL-</a:t>
            </a:r>
            <a:r>
              <a:rPr lang="nl-BE" sz="3600" dirty="0" err="1"/>
              <a:t>lesson</a:t>
            </a:r>
            <a:endParaRPr lang="nl-BE" sz="3600" dirty="0"/>
          </a:p>
        </p:txBody>
      </p:sp>
    </p:spTree>
    <p:extLst>
      <p:ext uri="{BB962C8B-B14F-4D97-AF65-F5344CB8AC3E}">
        <p14:creationId xmlns:p14="http://schemas.microsoft.com/office/powerpoint/2010/main" val="419468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2FBA3-6E65-987E-3064-AE4075496F41}"/>
              </a:ext>
            </a:extLst>
          </p:cNvPr>
          <p:cNvSpPr>
            <a:spLocks noGrp="1"/>
          </p:cNvSpPr>
          <p:nvPr>
            <p:ph type="title"/>
          </p:nvPr>
        </p:nvSpPr>
        <p:spPr/>
        <p:txBody>
          <a:bodyPr/>
          <a:lstStyle/>
          <a:p>
            <a:r>
              <a:rPr lang="en-GB" sz="2800" b="1" dirty="0"/>
              <a:t>We want to deal with Access to Adequate Housing as a Human Right Necessary for Democracy </a:t>
            </a:r>
          </a:p>
        </p:txBody>
      </p:sp>
      <p:sp>
        <p:nvSpPr>
          <p:cNvPr id="3" name="Tijdelijke aanduiding voor inhoud 2">
            <a:extLst>
              <a:ext uri="{FF2B5EF4-FFF2-40B4-BE49-F238E27FC236}">
                <a16:creationId xmlns:a16="http://schemas.microsoft.com/office/drawing/2014/main" id="{106A883A-8F20-4FAC-6171-1CDB318762F2}"/>
              </a:ext>
            </a:extLst>
          </p:cNvPr>
          <p:cNvSpPr>
            <a:spLocks noGrp="1"/>
          </p:cNvSpPr>
          <p:nvPr>
            <p:ph idx="1"/>
          </p:nvPr>
        </p:nvSpPr>
        <p:spPr>
          <a:xfrm>
            <a:off x="1754373" y="1825625"/>
            <a:ext cx="10313580" cy="4242154"/>
          </a:xfrm>
        </p:spPr>
        <p:txBody>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Having decent or adequate housing is not just a commodity but is a basic human right.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According to the UN, “</a:t>
            </a:r>
            <a:r>
              <a:rPr lang="en-GB" sz="2400" dirty="0">
                <a:effectLst/>
                <a:latin typeface="Calibri" panose="020F0502020204030204" pitchFamily="34" charset="0"/>
                <a:ea typeface="Calibri" panose="020F0502020204030204" pitchFamily="34" charset="0"/>
                <a:cs typeface="Times New Roman" panose="02020603050405020304" pitchFamily="18" charset="0"/>
              </a:rPr>
              <a:t>The key to ensuring adequate housing is the implementation of this human right through appropriate government policy and programmes, including </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national housing strategies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But when governments ignore housing or agree to policies that lead to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de facto segregation</a:t>
            </a:r>
            <a:r>
              <a:rPr lang="en-GB" sz="2400" dirty="0">
                <a:effectLst/>
                <a:latin typeface="Calibri" panose="020F0502020204030204" pitchFamily="34" charset="0"/>
                <a:ea typeface="Calibri" panose="020F0502020204030204" pitchFamily="34" charset="0"/>
                <a:cs typeface="Times New Roman" panose="02020603050405020304" pitchFamily="18" charset="0"/>
              </a:rPr>
              <a:t>, they undermine the economic and educational opportunities of citizens, but also their full participation in lawful civil society. </a:t>
            </a:r>
          </a:p>
          <a:p>
            <a:endParaRPr lang="en-GB" dirty="0"/>
          </a:p>
        </p:txBody>
      </p:sp>
    </p:spTree>
    <p:extLst>
      <p:ext uri="{BB962C8B-B14F-4D97-AF65-F5344CB8AC3E}">
        <p14:creationId xmlns:p14="http://schemas.microsoft.com/office/powerpoint/2010/main" val="99618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13B3C-61AF-AC3F-4EA5-ABB2AD29ED56}"/>
              </a:ext>
            </a:extLst>
          </p:cNvPr>
          <p:cNvSpPr>
            <a:spLocks noGrp="1"/>
          </p:cNvSpPr>
          <p:nvPr>
            <p:ph type="title"/>
          </p:nvPr>
        </p:nvSpPr>
        <p:spPr/>
        <p:txBody>
          <a:bodyPr/>
          <a:lstStyle/>
          <a:p>
            <a:r>
              <a:rPr lang="en-GB" sz="2800" b="1" dirty="0"/>
              <a:t>Some important texts you can use</a:t>
            </a:r>
          </a:p>
        </p:txBody>
      </p:sp>
      <p:sp>
        <p:nvSpPr>
          <p:cNvPr id="3" name="Tijdelijke aanduiding voor inhoud 2">
            <a:extLst>
              <a:ext uri="{FF2B5EF4-FFF2-40B4-BE49-F238E27FC236}">
                <a16:creationId xmlns:a16="http://schemas.microsoft.com/office/drawing/2014/main" id="{42AA52C8-9D71-E548-7529-C5AB21EEA97E}"/>
              </a:ext>
            </a:extLst>
          </p:cNvPr>
          <p:cNvSpPr>
            <a:spLocks noGrp="1"/>
          </p:cNvSpPr>
          <p:nvPr>
            <p:ph idx="1"/>
          </p:nvPr>
        </p:nvSpPr>
        <p:spPr/>
        <p: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See the </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UN’s </a:t>
            </a:r>
            <a:r>
              <a:rPr lang="en-GB" sz="20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Charter on Adequate Housing as an Element of Basic Human Rights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https://www.ohchr.org/en/special-procedures/sr-housing/human-right-adequate-housing</a:t>
            </a:r>
            <a:r>
              <a:rPr lang="en-GB" sz="20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See also </a:t>
            </a:r>
            <a:r>
              <a:rPr lang="en-GB" sz="20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The International Covenant on Economic, Social and Cultural Rights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Articles 11.1, 12.1 and 2, 13:</a:t>
            </a:r>
            <a:r>
              <a:rPr lang="en-GB"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https://www.ohchr.org/en/instruments-mechanisms/instruments/international-covenant-economic-social-and-cultural-rights</a:t>
            </a:r>
            <a:r>
              <a:rPr lang="en-GB" sz="20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But also</a:t>
            </a:r>
            <a:r>
              <a:rPr lang="en-GB" sz="2000" b="1" dirty="0">
                <a:effectLst/>
                <a:latin typeface="Calibri" panose="020F0502020204030204" pitchFamily="34" charset="0"/>
                <a:ea typeface="Calibri" panose="020F0502020204030204" pitchFamily="34" charset="0"/>
                <a:cs typeface="Calibri" panose="020F0502020204030204" pitchFamily="34" charset="0"/>
              </a:rPr>
              <a:t> </a:t>
            </a:r>
            <a:r>
              <a:rPr lang="en-GB" sz="2000" dirty="0">
                <a:effectLst/>
                <a:latin typeface="Gill Sans MT" panose="020B0502020104020203" pitchFamily="34" charset="0"/>
                <a:ea typeface="Calibri" panose="020F0502020204030204" pitchFamily="34" charset="0"/>
                <a:cs typeface="Times New Roman" panose="02020603050405020304" pitchFamily="18" charset="0"/>
              </a:rPr>
              <a:t>UNs Universal Declaration of Human Rights, especially articles 25.1, 26 and 27 (See link here:  </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https://www.un.org/en/about-us/universal-declaration-of-human-rights</a:t>
            </a:r>
            <a:r>
              <a:rPr lang="en-GB"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31949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3E78A55-3745-ED07-0ED2-8D3ACCAAEAEB}"/>
              </a:ext>
            </a:extLst>
          </p:cNvPr>
          <p:cNvSpPr>
            <a:spLocks noGrp="1"/>
          </p:cNvSpPr>
          <p:nvPr>
            <p:ph type="body" idx="1"/>
          </p:nvPr>
        </p:nvSpPr>
        <p:spPr/>
        <p:txBody>
          <a:bodyPr/>
          <a:lstStyle/>
          <a:p>
            <a:r>
              <a:rPr lang="nl-NL" sz="3200" b="1" dirty="0">
                <a:solidFill>
                  <a:schemeClr val="tx1"/>
                </a:solidFill>
              </a:rPr>
              <a:t>Teams</a:t>
            </a:r>
            <a:endParaRPr lang="en-GB" sz="3200" b="1" dirty="0">
              <a:solidFill>
                <a:schemeClr val="tx1"/>
              </a:solidFill>
            </a:endParaRPr>
          </a:p>
        </p:txBody>
      </p:sp>
      <p:sp>
        <p:nvSpPr>
          <p:cNvPr id="3" name="Tijdelijke aanduiding voor tekst 2">
            <a:extLst>
              <a:ext uri="{FF2B5EF4-FFF2-40B4-BE49-F238E27FC236}">
                <a16:creationId xmlns:a16="http://schemas.microsoft.com/office/drawing/2014/main" id="{B768F74B-DCF8-507F-5743-B6AB89E6CD58}"/>
              </a:ext>
            </a:extLst>
          </p:cNvPr>
          <p:cNvSpPr>
            <a:spLocks noGrp="1"/>
          </p:cNvSpPr>
          <p:nvPr>
            <p:ph type="body" idx="2"/>
          </p:nvPr>
        </p:nvSpPr>
        <p:spPr/>
        <p:txBody>
          <a:bodyPr/>
          <a:lstStyle/>
          <a:p>
            <a:r>
              <a:rPr lang="nl-NL" dirty="0"/>
              <a:t>5 </a:t>
            </a:r>
            <a:r>
              <a:rPr lang="nl-NL" dirty="0" err="1"/>
              <a:t>Groups</a:t>
            </a:r>
            <a:r>
              <a:rPr lang="nl-NL" dirty="0"/>
              <a:t> </a:t>
            </a:r>
            <a:endParaRPr lang="en-GB" dirty="0"/>
          </a:p>
        </p:txBody>
      </p:sp>
      <p:sp>
        <p:nvSpPr>
          <p:cNvPr id="7" name="Tekstvak 6">
            <a:extLst>
              <a:ext uri="{FF2B5EF4-FFF2-40B4-BE49-F238E27FC236}">
                <a16:creationId xmlns:a16="http://schemas.microsoft.com/office/drawing/2014/main" id="{6BAF7B16-F765-8DBD-9B7A-66906F7EF567}"/>
              </a:ext>
            </a:extLst>
          </p:cNvPr>
          <p:cNvSpPr txBox="1"/>
          <p:nvPr/>
        </p:nvSpPr>
        <p:spPr>
          <a:xfrm>
            <a:off x="764382" y="1962150"/>
            <a:ext cx="4169569"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Group 1</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kstvak 8">
            <a:extLst>
              <a:ext uri="{FF2B5EF4-FFF2-40B4-BE49-F238E27FC236}">
                <a16:creationId xmlns:a16="http://schemas.microsoft.com/office/drawing/2014/main" id="{C4274F45-EBAE-370A-AC2E-C40B78794AA0}"/>
              </a:ext>
            </a:extLst>
          </p:cNvPr>
          <p:cNvSpPr txBox="1"/>
          <p:nvPr/>
        </p:nvSpPr>
        <p:spPr>
          <a:xfrm>
            <a:off x="764382" y="4199274"/>
            <a:ext cx="6100762" cy="646331"/>
          </a:xfrm>
          <a:prstGeom prst="rect">
            <a:avLst/>
          </a:prstGeom>
          <a:noFill/>
        </p:spPr>
        <p:txBody>
          <a:bodyPr wrap="square">
            <a:spAutoFit/>
          </a:bodyPr>
          <a:lstStyle/>
          <a:p>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Group 2</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vak 10">
            <a:extLst>
              <a:ext uri="{FF2B5EF4-FFF2-40B4-BE49-F238E27FC236}">
                <a16:creationId xmlns:a16="http://schemas.microsoft.com/office/drawing/2014/main" id="{0B63DA1F-AE88-A751-203B-5D121289105E}"/>
              </a:ext>
            </a:extLst>
          </p:cNvPr>
          <p:cNvSpPr txBox="1"/>
          <p:nvPr/>
        </p:nvSpPr>
        <p:spPr>
          <a:xfrm>
            <a:off x="5326856" y="2098700"/>
            <a:ext cx="6100762"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Group 3</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kstvak 12">
            <a:extLst>
              <a:ext uri="{FF2B5EF4-FFF2-40B4-BE49-F238E27FC236}">
                <a16:creationId xmlns:a16="http://schemas.microsoft.com/office/drawing/2014/main" id="{4BC942F5-83F4-5C3F-63A1-7EFF53907EC9}"/>
              </a:ext>
            </a:extLst>
          </p:cNvPr>
          <p:cNvSpPr txBox="1"/>
          <p:nvPr/>
        </p:nvSpPr>
        <p:spPr>
          <a:xfrm>
            <a:off x="5393531" y="4337774"/>
            <a:ext cx="6100762" cy="369332"/>
          </a:xfrm>
          <a:prstGeom prst="rect">
            <a:avLst/>
          </a:prstGeom>
          <a:noFill/>
        </p:spPr>
        <p:txBody>
          <a:bodyPr wrap="square">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Group 4</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vak 3">
            <a:extLst>
              <a:ext uri="{FF2B5EF4-FFF2-40B4-BE49-F238E27FC236}">
                <a16:creationId xmlns:a16="http://schemas.microsoft.com/office/drawing/2014/main" id="{822A6116-6813-894F-0968-42F1EE7E1C3B}"/>
              </a:ext>
            </a:extLst>
          </p:cNvPr>
          <p:cNvSpPr txBox="1"/>
          <p:nvPr/>
        </p:nvSpPr>
        <p:spPr>
          <a:xfrm>
            <a:off x="8590860" y="1873895"/>
            <a:ext cx="1752676" cy="646331"/>
          </a:xfrm>
          <a:prstGeom prst="rect">
            <a:avLst/>
          </a:prstGeom>
          <a:noFill/>
        </p:spPr>
        <p:txBody>
          <a:bodyPr wrap="square">
            <a:spAutoFit/>
          </a:bodyPr>
          <a:lstStyle/>
          <a:p>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Group 5</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34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5E87C-3C95-9ABC-7C14-1B50606260EF}"/>
              </a:ext>
            </a:extLst>
          </p:cNvPr>
          <p:cNvSpPr>
            <a:spLocks noGrp="1"/>
          </p:cNvSpPr>
          <p:nvPr>
            <p:ph type="title"/>
          </p:nvPr>
        </p:nvSpPr>
        <p:spPr/>
        <p:txBody>
          <a:bodyPr/>
          <a:lstStyle/>
          <a:p>
            <a:r>
              <a:rPr lang="en-GB" sz="3600" b="1" dirty="0"/>
              <a:t>Action!</a:t>
            </a:r>
          </a:p>
        </p:txBody>
      </p:sp>
      <p:sp>
        <p:nvSpPr>
          <p:cNvPr id="3" name="Tijdelijke aanduiding voor inhoud 2">
            <a:extLst>
              <a:ext uri="{FF2B5EF4-FFF2-40B4-BE49-F238E27FC236}">
                <a16:creationId xmlns:a16="http://schemas.microsoft.com/office/drawing/2014/main" id="{54E7DA93-429C-C625-4706-37F255AFA586}"/>
              </a:ext>
            </a:extLst>
          </p:cNvPr>
          <p:cNvSpPr>
            <a:spLocks noGrp="1"/>
          </p:cNvSpPr>
          <p:nvPr>
            <p:ph idx="1"/>
          </p:nvPr>
        </p:nvSpPr>
        <p:spPr/>
        <p:txBody>
          <a:bodyPr/>
          <a:lstStyle/>
          <a:p>
            <a:r>
              <a:rPr lang="en-GB" dirty="0"/>
              <a:t>We already numbered some of the assignment to save time. </a:t>
            </a:r>
          </a:p>
          <a:p>
            <a:r>
              <a:rPr lang="en-GB" dirty="0"/>
              <a:t>Start with numbering the other assignments:</a:t>
            </a:r>
          </a:p>
          <a:p>
            <a:pPr lvl="1"/>
            <a:r>
              <a:rPr lang="en-GB" dirty="0"/>
              <a:t>Make decisions based on your strengths and energy!</a:t>
            </a:r>
          </a:p>
          <a:p>
            <a:pPr lvl="1"/>
            <a:r>
              <a:rPr lang="en-GB" dirty="0"/>
              <a:t>Do it quick, no ‘didactical discussions’. </a:t>
            </a:r>
          </a:p>
          <a:p>
            <a:pPr lvl="1"/>
            <a:r>
              <a:rPr lang="en-GB" dirty="0"/>
              <a:t>No debating on right or wrong …  </a:t>
            </a:r>
          </a:p>
        </p:txBody>
      </p:sp>
    </p:spTree>
    <p:extLst>
      <p:ext uri="{BB962C8B-B14F-4D97-AF65-F5344CB8AC3E}">
        <p14:creationId xmlns:p14="http://schemas.microsoft.com/office/powerpoint/2010/main" val="340716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D021-91AD-53B8-4086-F9565ACFE337}"/>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15023D4C-3890-BCCB-43A3-7B7572DE4698}"/>
              </a:ext>
            </a:extLst>
          </p:cNvPr>
          <p:cNvSpPr>
            <a:spLocks noGrp="1"/>
          </p:cNvSpPr>
          <p:nvPr>
            <p:ph type="pic" sz="quarter" idx="10"/>
          </p:nvPr>
        </p:nvSpPr>
        <p:spPr/>
        <p:txBody>
          <a:bodyPr/>
          <a:lstStyle/>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r>
              <a:rPr lang="nl-BE" sz="3600" dirty="0"/>
              <a:t>Part 2</a:t>
            </a:r>
          </a:p>
          <a:p>
            <a:pPr marL="0" indent="0" algn="ctr">
              <a:buNone/>
            </a:pPr>
            <a:r>
              <a:rPr lang="nl-BE" sz="3600" dirty="0" err="1"/>
              <a:t>Coolio</a:t>
            </a:r>
            <a:r>
              <a:rPr lang="nl-BE" sz="3600" dirty="0"/>
              <a:t>: </a:t>
            </a:r>
            <a:r>
              <a:rPr lang="nl-BE" sz="3600" i="1" dirty="0" err="1"/>
              <a:t>Gangsta</a:t>
            </a:r>
            <a:r>
              <a:rPr lang="nl-BE" sz="3600" i="1" dirty="0"/>
              <a:t> Paradise</a:t>
            </a:r>
          </a:p>
          <a:p>
            <a:pPr marL="0" indent="0" algn="ctr">
              <a:buNone/>
            </a:pPr>
            <a:r>
              <a:rPr lang="nl-BE" sz="3600" dirty="0" err="1"/>
              <a:t>Theatre-lesson</a:t>
            </a:r>
            <a:endParaRPr lang="nl-BE" sz="3600" dirty="0"/>
          </a:p>
        </p:txBody>
      </p:sp>
    </p:spTree>
    <p:extLst>
      <p:ext uri="{BB962C8B-B14F-4D97-AF65-F5344CB8AC3E}">
        <p14:creationId xmlns:p14="http://schemas.microsoft.com/office/powerpoint/2010/main" val="49812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A78EA-CAF2-C21B-F678-280D19E7A49E}"/>
              </a:ext>
            </a:extLst>
          </p:cNvPr>
          <p:cNvSpPr>
            <a:spLocks noGrp="1"/>
          </p:cNvSpPr>
          <p:nvPr>
            <p:ph type="title"/>
          </p:nvPr>
        </p:nvSpPr>
        <p:spPr>
          <a:xfrm>
            <a:off x="1876778" y="365125"/>
            <a:ext cx="9948332" cy="978933"/>
          </a:xfrm>
        </p:spPr>
        <p:txBody>
          <a:bodyPr/>
          <a:lstStyle/>
          <a:p>
            <a:r>
              <a:rPr lang="en-GB" sz="2800" b="1" dirty="0"/>
              <a:t>Methodology step-by-step (Day 2 – HEDA)</a:t>
            </a:r>
          </a:p>
        </p:txBody>
      </p:sp>
      <p:sp>
        <p:nvSpPr>
          <p:cNvPr id="3" name="Tijdelijke aanduiding voor inhoud 2">
            <a:extLst>
              <a:ext uri="{FF2B5EF4-FFF2-40B4-BE49-F238E27FC236}">
                <a16:creationId xmlns:a16="http://schemas.microsoft.com/office/drawing/2014/main" id="{CF5F68A9-6797-C5E3-009A-6D91A02065EF}"/>
              </a:ext>
            </a:extLst>
          </p:cNvPr>
          <p:cNvSpPr>
            <a:spLocks noGrp="1"/>
          </p:cNvSpPr>
          <p:nvPr>
            <p:ph idx="1"/>
          </p:nvPr>
        </p:nvSpPr>
        <p:spPr>
          <a:xfrm>
            <a:off x="1876777" y="1542361"/>
            <a:ext cx="9948333" cy="4950513"/>
          </a:xfrm>
        </p:spPr>
        <p:txBody>
          <a:bodyPr/>
          <a:lstStyle/>
          <a:p>
            <a:pPr marL="457200" lvl="1" indent="0">
              <a:buNone/>
            </a:pPr>
            <a:r>
              <a:rPr lang="en-US" sz="2000" b="1" dirty="0">
                <a:solidFill>
                  <a:srgbClr val="17365D"/>
                </a:solidFill>
                <a:effectLst/>
                <a:ea typeface="Times New Roman" panose="02020603050405020304" pitchFamily="18" charset="0"/>
                <a:cs typeface="Times New Roman" panose="02020603050405020304" pitchFamily="18" charset="0"/>
              </a:rPr>
              <a:t>Step 6-8. ‘Acting it out’ </a:t>
            </a:r>
            <a:r>
              <a:rPr lang="en-US" sz="2000" b="1" dirty="0">
                <a:solidFill>
                  <a:srgbClr val="17365D"/>
                </a:solidFill>
                <a:ea typeface="Times New Roman" panose="02020603050405020304" pitchFamily="18" charset="0"/>
                <a:cs typeface="Times New Roman" panose="02020603050405020304" pitchFamily="18" charset="0"/>
              </a:rPr>
              <a:t>with the students </a:t>
            </a:r>
          </a:p>
          <a:p>
            <a:pPr lvl="1"/>
            <a:r>
              <a:rPr lang="en-US" sz="2000" dirty="0">
                <a:solidFill>
                  <a:srgbClr val="17365D"/>
                </a:solidFill>
                <a:ea typeface="Times New Roman" panose="02020603050405020304" pitchFamily="18" charset="0"/>
                <a:cs typeface="Times New Roman" panose="02020603050405020304" pitchFamily="18" charset="0"/>
              </a:rPr>
              <a:t>Explain the context: source, plot, main characters and</a:t>
            </a:r>
            <a:r>
              <a:rPr lang="en-US" sz="2000" dirty="0">
                <a:solidFill>
                  <a:srgbClr val="17365D"/>
                </a:solidFill>
                <a:effectLst/>
                <a:ea typeface="Times New Roman" panose="02020603050405020304" pitchFamily="18" charset="0"/>
                <a:cs typeface="Times New Roman" panose="02020603050405020304" pitchFamily="18" charset="0"/>
              </a:rPr>
              <a:t> why this ‘text’ is chosen:</a:t>
            </a:r>
          </a:p>
          <a:p>
            <a:pPr lvl="1"/>
            <a:endParaRPr lang="en-US" sz="2000" dirty="0">
              <a:solidFill>
                <a:srgbClr val="17365D"/>
              </a:solidFill>
              <a:effectLst/>
              <a:ea typeface="Times New Roman" panose="02020603050405020304" pitchFamily="18" charset="0"/>
              <a:cs typeface="Times New Roman" panose="02020603050405020304" pitchFamily="18" charset="0"/>
            </a:endParaRPr>
          </a:p>
          <a:p>
            <a:pPr lvl="1">
              <a:buFont typeface="Wingdings" panose="05000000000000000000" pitchFamily="2" charset="2"/>
              <a:buChar char="à"/>
            </a:pPr>
            <a:r>
              <a:rPr lang="en-US" sz="2000" b="1" dirty="0">
                <a:solidFill>
                  <a:srgbClr val="17365D"/>
                </a:solidFill>
                <a:ea typeface="Times New Roman" panose="02020603050405020304" pitchFamily="18" charset="0"/>
                <a:cs typeface="Times New Roman" panose="02020603050405020304" pitchFamily="18" charset="0"/>
                <a:sym typeface="Wingdings" panose="05000000000000000000" pitchFamily="2" charset="2"/>
              </a:rPr>
              <a:t>We are in a disadvantaged </a:t>
            </a:r>
            <a:r>
              <a:rPr lang="en-GB" sz="2000" b="1" dirty="0">
                <a:solidFill>
                  <a:srgbClr val="17365D"/>
                </a:solidFill>
                <a:ea typeface="Times New Roman" panose="02020603050405020304" pitchFamily="18" charset="0"/>
                <a:cs typeface="Times New Roman" panose="02020603050405020304" pitchFamily="18" charset="0"/>
                <a:sym typeface="Wingdings" panose="05000000000000000000" pitchFamily="2" charset="2"/>
              </a:rPr>
              <a:t>neighbourhood</a:t>
            </a:r>
            <a:r>
              <a:rPr lang="en-US" sz="2000" b="1" dirty="0">
                <a:solidFill>
                  <a:srgbClr val="17365D"/>
                </a:solidFill>
                <a:ea typeface="Times New Roman" panose="02020603050405020304" pitchFamily="18" charset="0"/>
                <a:cs typeface="Times New Roman" panose="02020603050405020304" pitchFamily="18" charset="0"/>
                <a:sym typeface="Wingdings" panose="05000000000000000000" pitchFamily="2" charset="2"/>
              </a:rPr>
              <a:t> plagued by poverty and violence:  in the homes, on the streets, in school. </a:t>
            </a:r>
          </a:p>
          <a:p>
            <a:pPr lvl="1">
              <a:buFont typeface="Wingdings" panose="05000000000000000000" pitchFamily="2" charset="2"/>
              <a:buChar char="à"/>
            </a:pPr>
            <a:r>
              <a:rPr lang="en-GB" sz="2000" b="1" dirty="0">
                <a:ea typeface="Calibri" panose="020F0502020204030204" pitchFamily="34" charset="0"/>
              </a:rPr>
              <a:t>The artist, Coolio, </a:t>
            </a:r>
            <a:r>
              <a:rPr lang="en-GB" sz="2000" b="1" u="sng" dirty="0">
                <a:ea typeface="Calibri" panose="020F0502020204030204" pitchFamily="34" charset="0"/>
              </a:rPr>
              <a:t>reverses</a:t>
            </a:r>
            <a:r>
              <a:rPr lang="en-GB" sz="2000" b="1" dirty="0">
                <a:ea typeface="Calibri" panose="020F0502020204030204" pitchFamily="34" charset="0"/>
              </a:rPr>
              <a:t> the traditional </a:t>
            </a:r>
            <a:r>
              <a:rPr lang="en-GB" sz="2000" b="1" dirty="0" err="1">
                <a:ea typeface="Calibri" panose="020F0502020204030204" pitchFamily="34" charset="0"/>
              </a:rPr>
              <a:t>gangsta</a:t>
            </a:r>
            <a:r>
              <a:rPr lang="en-GB" sz="2000" b="1" dirty="0">
                <a:ea typeface="Calibri" panose="020F0502020204030204" pitchFamily="34" charset="0"/>
              </a:rPr>
              <a:t> rap bravado about the violent life in the Hood by providing a poetic and melancholic account of its ultimate (self)-destructiveness.  </a:t>
            </a:r>
            <a:endParaRPr lang="en-US" sz="2000" b="1" dirty="0">
              <a:solidFill>
                <a:srgbClr val="17365D"/>
              </a:solidFill>
              <a:ea typeface="Times New Roman" panose="02020603050405020304" pitchFamily="18" charset="0"/>
              <a:cs typeface="Times New Roman" panose="02020603050405020304" pitchFamily="18" charset="0"/>
              <a:sym typeface="Wingdings" panose="05000000000000000000" pitchFamily="2" charset="2"/>
            </a:endParaRPr>
          </a:p>
          <a:p>
            <a:pPr lvl="1">
              <a:buFont typeface="Wingdings" panose="05000000000000000000" pitchFamily="2" charset="2"/>
              <a:buChar char="à"/>
            </a:pPr>
            <a:r>
              <a:rPr lang="en-US" sz="2000" b="1" dirty="0">
                <a:solidFill>
                  <a:srgbClr val="17365D"/>
                </a:solidFill>
                <a:ea typeface="Times New Roman" panose="02020603050405020304" pitchFamily="18" charset="0"/>
                <a:cs typeface="Times New Roman" panose="02020603050405020304" pitchFamily="18" charset="0"/>
                <a:sym typeface="Wingdings" panose="05000000000000000000" pitchFamily="2" charset="2"/>
              </a:rPr>
              <a:t> The protagonist of the song is a 23-year-old leader of a criminal gang, who reflects on his life and the decisions he makes to survive – but his time is running out.  His life is governed by the law of the streets instead of the rule of law.  </a:t>
            </a:r>
          </a:p>
          <a:p>
            <a:pPr lvl="1">
              <a:buFont typeface="Wingdings" panose="05000000000000000000" pitchFamily="2" charset="2"/>
              <a:buChar char="à"/>
            </a:pPr>
            <a:r>
              <a:rPr lang="en-GB" sz="2000" b="1" dirty="0">
                <a:effectLst/>
                <a:ea typeface="Calibri" panose="020F0502020204030204" pitchFamily="34" charset="0"/>
              </a:rPr>
              <a:t>He narrates his short life and positions himself as the ‘wise strong fool’ of the streets, who sees its futileness, but can’t escape it.</a:t>
            </a:r>
          </a:p>
          <a:p>
            <a:pPr lvl="1">
              <a:buFont typeface="Wingdings" panose="05000000000000000000" pitchFamily="2" charset="2"/>
              <a:buChar char="à"/>
            </a:pPr>
            <a:r>
              <a:rPr lang="en-GB" sz="2000" b="1" dirty="0">
                <a:effectLst/>
                <a:ea typeface="Calibri" panose="020F0502020204030204" pitchFamily="34" charset="0"/>
              </a:rPr>
              <a:t> Men like him are excluded from the good ‘normal’ life, because they trapped in the hellscape neighbourhood of the ‘</a:t>
            </a:r>
            <a:r>
              <a:rPr lang="en-GB" sz="2000" b="1" dirty="0" err="1">
                <a:effectLst/>
                <a:ea typeface="Calibri" panose="020F0502020204030204" pitchFamily="34" charset="0"/>
              </a:rPr>
              <a:t>gangsta</a:t>
            </a:r>
            <a:r>
              <a:rPr lang="en-GB" sz="2000" b="1" dirty="0">
                <a:effectLst/>
                <a:ea typeface="Calibri" panose="020F0502020204030204" pitchFamily="34" charset="0"/>
              </a:rPr>
              <a:t> paradise’. </a:t>
            </a:r>
            <a:endParaRPr lang="en-US" sz="2000" b="1" dirty="0">
              <a:solidFill>
                <a:srgbClr val="17365D"/>
              </a:solidFill>
              <a:effectLst/>
              <a:ea typeface="Times New Roman" panose="02020603050405020304" pitchFamily="18" charset="0"/>
              <a:cs typeface="Times New Roman" panose="02020603050405020304" pitchFamily="18" charset="0"/>
            </a:endParaRPr>
          </a:p>
          <a:p>
            <a:pPr lvl="1"/>
            <a:endParaRPr lang="en-US" sz="2000" dirty="0">
              <a:solidFill>
                <a:srgbClr val="17365D"/>
              </a:solidFill>
              <a:effectLst/>
              <a:ea typeface="Times New Roman" panose="02020603050405020304" pitchFamily="18" charset="0"/>
              <a:cs typeface="Times New Roman" panose="02020603050405020304" pitchFamily="18" charset="0"/>
            </a:endParaRPr>
          </a:p>
          <a:p>
            <a:pPr marL="457200" lvl="1" indent="0">
              <a:buNone/>
            </a:pPr>
            <a:endParaRPr lang="en-US" sz="2800" dirty="0">
              <a:solidFill>
                <a:srgbClr val="17365D"/>
              </a:solidFill>
              <a:effectLst/>
              <a:ea typeface="Times New Roman" panose="02020603050405020304" pitchFamily="18" charset="0"/>
              <a:cs typeface="Times New Roman" panose="02020603050405020304" pitchFamily="18" charset="0"/>
            </a:endParaRPr>
          </a:p>
          <a:p>
            <a:pPr marL="457200" lvl="1" indent="0">
              <a:buNone/>
            </a:pPr>
            <a:endParaRPr lang="en-US" sz="2800" dirty="0">
              <a:solidFill>
                <a:srgbClr val="17365D"/>
              </a:solidFill>
              <a:effectLst/>
              <a:ea typeface="Times New Roman" panose="02020603050405020304" pitchFamily="18" charset="0"/>
              <a:cs typeface="Times New Roman" panose="02020603050405020304" pitchFamily="18" charset="0"/>
            </a:endParaRPr>
          </a:p>
          <a:p>
            <a:pPr marL="914400" lvl="2" indent="0">
              <a:buNone/>
            </a:pPr>
            <a:endParaRPr lang="en-US" dirty="0"/>
          </a:p>
          <a:p>
            <a:pPr marL="0" indent="0">
              <a:buNone/>
            </a:pPr>
            <a:endParaRPr lang="en-US" dirty="0"/>
          </a:p>
          <a:p>
            <a:pPr lvl="2"/>
            <a:endParaRPr lang="nl-NL" dirty="0"/>
          </a:p>
        </p:txBody>
      </p:sp>
      <p:pic>
        <p:nvPicPr>
          <p:cNvPr id="4" name="Tijdelijke aanduiding voor afbeelding 3" descr="Afbeelding met tekst&#10;&#10;Automatisch gegenereerde beschrijving">
            <a:extLst>
              <a:ext uri="{FF2B5EF4-FFF2-40B4-BE49-F238E27FC236}">
                <a16:creationId xmlns:a16="http://schemas.microsoft.com/office/drawing/2014/main" id="{768D1578-6DD6-FC92-BC07-2D409A9448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815783" y="268111"/>
            <a:ext cx="1009327" cy="1378127"/>
          </a:xfrm>
          <a:prstGeom prst="rect">
            <a:avLst/>
          </a:prstGeom>
          <a:noFill/>
        </p:spPr>
      </p:pic>
    </p:spTree>
    <p:extLst>
      <p:ext uri="{BB962C8B-B14F-4D97-AF65-F5344CB8AC3E}">
        <p14:creationId xmlns:p14="http://schemas.microsoft.com/office/powerpoint/2010/main" val="14447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A14ED-48C8-3D97-31EC-F494F51BCBD0}"/>
              </a:ext>
            </a:extLst>
          </p:cNvPr>
          <p:cNvSpPr>
            <a:spLocks noGrp="1"/>
          </p:cNvSpPr>
          <p:nvPr>
            <p:ph type="title"/>
          </p:nvPr>
        </p:nvSpPr>
        <p:spPr>
          <a:xfrm>
            <a:off x="1876778" y="365126"/>
            <a:ext cx="9948332" cy="928208"/>
          </a:xfrm>
        </p:spPr>
        <p:txBody>
          <a:bodyPr/>
          <a:lstStyle/>
          <a:p>
            <a:r>
              <a:rPr kumimoji="0" lang="en-GB" altLang="nl-BE" sz="2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Does your city/country have areas where there is a lot of poverty and crime? Why? </a:t>
            </a:r>
            <a:endParaRPr lang="en-GB" dirty="0"/>
          </a:p>
        </p:txBody>
      </p:sp>
      <p:sp>
        <p:nvSpPr>
          <p:cNvPr id="3" name="Tijdelijke aanduiding voor inhoud 2">
            <a:extLst>
              <a:ext uri="{FF2B5EF4-FFF2-40B4-BE49-F238E27FC236}">
                <a16:creationId xmlns:a16="http://schemas.microsoft.com/office/drawing/2014/main" id="{A017DF7E-ADF3-F671-4D21-F425E176340E}"/>
              </a:ext>
            </a:extLst>
          </p:cNvPr>
          <p:cNvSpPr>
            <a:spLocks noGrp="1"/>
          </p:cNvSpPr>
          <p:nvPr>
            <p:ph idx="1"/>
          </p:nvPr>
        </p:nvSpPr>
        <p:spPr/>
        <p:txBody>
          <a:bodyPr/>
          <a:lstStyle/>
          <a:p>
            <a:endParaRPr lang="en-GB" dirty="0"/>
          </a:p>
        </p:txBody>
      </p:sp>
      <p:pic>
        <p:nvPicPr>
          <p:cNvPr id="1034" name="Afbeelding 4" descr="Pin on Beautiful San Diego">
            <a:extLst>
              <a:ext uri="{FF2B5EF4-FFF2-40B4-BE49-F238E27FC236}">
                <a16:creationId xmlns:a16="http://schemas.microsoft.com/office/drawing/2014/main" id="{706CAE99-CB46-179F-7E5F-09BE169F4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72" y="1465751"/>
            <a:ext cx="4341628" cy="2563986"/>
          </a:xfrm>
          <a:prstGeom prst="rect">
            <a:avLst/>
          </a:prstGeom>
          <a:noFill/>
          <a:extLst>
            <a:ext uri="{909E8E84-426E-40DD-AFC4-6F175D3DCCD1}">
              <a14:hiddenFill xmlns:a14="http://schemas.microsoft.com/office/drawing/2010/main">
                <a:solidFill>
                  <a:srgbClr val="FFFFFF"/>
                </a:solidFill>
              </a14:hiddenFill>
            </a:ext>
          </a:extLst>
        </p:spPr>
      </p:pic>
      <p:pic>
        <p:nvPicPr>
          <p:cNvPr id="1033" name="Afbeelding 2" descr="Camilo Jose Vergara: “The New American Ghetto” (1991) – AMERICAN SUBURB X">
            <a:extLst>
              <a:ext uri="{FF2B5EF4-FFF2-40B4-BE49-F238E27FC236}">
                <a16:creationId xmlns:a16="http://schemas.microsoft.com/office/drawing/2014/main" id="{EBFC8BDA-62FB-F0C1-EFC8-028283367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65750"/>
            <a:ext cx="5729109" cy="51279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Afbeelding 3" descr="5 things I learned growing up in the projects | Ed Latimore">
            <a:extLst>
              <a:ext uri="{FF2B5EF4-FFF2-40B4-BE49-F238E27FC236}">
                <a16:creationId xmlns:a16="http://schemas.microsoft.com/office/drawing/2014/main" id="{E4A2145D-F37D-DB86-8CB6-24E0E563D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371" y="3946702"/>
            <a:ext cx="5231219" cy="28156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0D8BCA25-3D6F-5634-39EF-CD592DC1FDD8}"/>
              </a:ext>
            </a:extLst>
          </p:cNvPr>
          <p:cNvSpPr>
            <a:spLocks noChangeArrowheads="1"/>
          </p:cNvSpPr>
          <p:nvPr/>
        </p:nvSpPr>
        <p:spPr bwMode="auto">
          <a:xfrm>
            <a:off x="0" y="1822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3">
            <a:extLst>
              <a:ext uri="{FF2B5EF4-FFF2-40B4-BE49-F238E27FC236}">
                <a16:creationId xmlns:a16="http://schemas.microsoft.com/office/drawing/2014/main" id="{F0ADE6A2-7C6A-9277-A298-13B4F2586CDF}"/>
              </a:ext>
            </a:extLst>
          </p:cNvPr>
          <p:cNvSpPr>
            <a:spLocks noChangeArrowheads="1"/>
          </p:cNvSpPr>
          <p:nvPr/>
        </p:nvSpPr>
        <p:spPr bwMode="auto">
          <a:xfrm>
            <a:off x="0" y="328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4">
            <a:extLst>
              <a:ext uri="{FF2B5EF4-FFF2-40B4-BE49-F238E27FC236}">
                <a16:creationId xmlns:a16="http://schemas.microsoft.com/office/drawing/2014/main" id="{A91278A5-0783-7526-A4B5-DD4E192ABC77}"/>
              </a:ext>
            </a:extLst>
          </p:cNvPr>
          <p:cNvSpPr>
            <a:spLocks noChangeArrowheads="1"/>
          </p:cNvSpPr>
          <p:nvPr/>
        </p:nvSpPr>
        <p:spPr bwMode="auto">
          <a:xfrm>
            <a:off x="0" y="4718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6436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83CFD-D23D-2467-9471-4B54F7184538}"/>
              </a:ext>
            </a:extLst>
          </p:cNvPr>
          <p:cNvSpPr>
            <a:spLocks noGrp="1"/>
          </p:cNvSpPr>
          <p:nvPr>
            <p:ph type="title"/>
          </p:nvPr>
        </p:nvSpPr>
        <p:spPr>
          <a:xfrm>
            <a:off x="1788642" y="321057"/>
            <a:ext cx="10252793" cy="1000967"/>
          </a:xfrm>
        </p:spPr>
        <p:txBody>
          <a:bodyPr/>
          <a:lstStyle/>
          <a:p>
            <a:r>
              <a:rPr lang="en-GB" sz="2800" b="1" dirty="0"/>
              <a:t>Introduction Coolio’s </a:t>
            </a:r>
            <a:r>
              <a:rPr lang="en-GB" sz="2800" b="1" i="1" dirty="0" err="1"/>
              <a:t>Gangsta</a:t>
            </a:r>
            <a:r>
              <a:rPr lang="en-GB" sz="2800" b="1" i="1" dirty="0"/>
              <a:t> Paradise</a:t>
            </a:r>
            <a:br>
              <a:rPr lang="en-GB" sz="2800" b="1" dirty="0"/>
            </a:br>
            <a:endParaRPr lang="en-GB" sz="2800" b="1" dirty="0"/>
          </a:p>
        </p:txBody>
      </p:sp>
      <p:sp>
        <p:nvSpPr>
          <p:cNvPr id="3" name="Tijdelijke aanduiding voor inhoud 2">
            <a:extLst>
              <a:ext uri="{FF2B5EF4-FFF2-40B4-BE49-F238E27FC236}">
                <a16:creationId xmlns:a16="http://schemas.microsoft.com/office/drawing/2014/main" id="{46464046-7423-3901-9822-6E0ADA56321B}"/>
              </a:ext>
            </a:extLst>
          </p:cNvPr>
          <p:cNvSpPr>
            <a:spLocks noGrp="1"/>
          </p:cNvSpPr>
          <p:nvPr>
            <p:ph idx="1"/>
          </p:nvPr>
        </p:nvSpPr>
        <p:spPr>
          <a:xfrm>
            <a:off x="1711842" y="1520328"/>
            <a:ext cx="10329593" cy="5016615"/>
          </a:xfrm>
        </p:spPr>
        <p:txBody>
          <a:bodyPr/>
          <a:lstStyle/>
          <a:p>
            <a:r>
              <a:rPr lang="en-GB" sz="2200" dirty="0"/>
              <a:t>For Part 2, you will work on the ‘</a:t>
            </a:r>
            <a:r>
              <a:rPr lang="en-GB" sz="2200" dirty="0" err="1"/>
              <a:t>Gangsta</a:t>
            </a:r>
            <a:r>
              <a:rPr lang="en-GB" sz="2200" dirty="0"/>
              <a:t> Rap’ song: </a:t>
            </a:r>
            <a:r>
              <a:rPr lang="en-GB" sz="2200" b="1" i="1" dirty="0" err="1"/>
              <a:t>Gangsta</a:t>
            </a:r>
            <a:r>
              <a:rPr lang="en-GB" sz="2200" b="1" i="1" dirty="0"/>
              <a:t> Paradise </a:t>
            </a:r>
            <a:r>
              <a:rPr lang="en-GB" sz="2200" b="1" dirty="0"/>
              <a:t>by the artist Coolio</a:t>
            </a:r>
            <a:r>
              <a:rPr lang="en-GB" sz="2200" dirty="0"/>
              <a:t>, to introduce you to the topics of </a:t>
            </a:r>
            <a:r>
              <a:rPr lang="en-GB" sz="2200" b="1" dirty="0"/>
              <a:t>housing and safe neighbourhoods as the basis for lawful democratic societies.  </a:t>
            </a:r>
          </a:p>
          <a:p>
            <a:endParaRPr lang="en-GB" sz="2200" dirty="0"/>
          </a:p>
          <a:p>
            <a:r>
              <a:rPr lang="en-GB" sz="2200" dirty="0"/>
              <a:t>The song is about the life of a 23-year-old ‘gangster’ stuck in a tough and dangerous neighbourhood (the Hood), who is trying to survive as a gang leader.  He is warning (maybe even threatening) the listener. He’s bragging about the ‘wisdom’ he got from his ‘education’ on the streets.  </a:t>
            </a:r>
          </a:p>
          <a:p>
            <a:endParaRPr lang="en-GB" sz="2200" dirty="0"/>
          </a:p>
          <a:p>
            <a:r>
              <a:rPr lang="en-GB" sz="2200" dirty="0"/>
              <a:t>He’s been let down by most ‘normal’ social structures (also school); feels trapped in his situation (Hood) and has resigned himself to a life of violence and crime.   According to him, </a:t>
            </a:r>
            <a:r>
              <a:rPr lang="en-GB" sz="2200" b="1" dirty="0"/>
              <a:t>his options are:  Death or Jail.  </a:t>
            </a:r>
          </a:p>
          <a:p>
            <a:r>
              <a:rPr lang="en-GB" sz="2200" b="1" dirty="0">
                <a:sym typeface="Wingdings" panose="05000000000000000000" pitchFamily="2" charset="2"/>
              </a:rPr>
              <a:t>    </a:t>
            </a:r>
            <a:r>
              <a:rPr lang="en-GB" sz="2200" b="1" dirty="0"/>
              <a:t>Your job during the exercises will be to find ways to talk to him and help him to think of alternatives to his life and education on the streets.  </a:t>
            </a:r>
          </a:p>
          <a:p>
            <a:endParaRPr lang="en-GB" dirty="0"/>
          </a:p>
        </p:txBody>
      </p:sp>
    </p:spTree>
    <p:extLst>
      <p:ext uri="{BB962C8B-B14F-4D97-AF65-F5344CB8AC3E}">
        <p14:creationId xmlns:p14="http://schemas.microsoft.com/office/powerpoint/2010/main" val="216616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9E58C0-E6D4-CB52-1DBA-9B36201E00AD}"/>
              </a:ext>
            </a:extLst>
          </p:cNvPr>
          <p:cNvSpPr>
            <a:spLocks noGrp="1"/>
          </p:cNvSpPr>
          <p:nvPr>
            <p:ph type="title"/>
          </p:nvPr>
        </p:nvSpPr>
        <p:spPr/>
        <p:txBody>
          <a:bodyPr/>
          <a:lstStyle/>
          <a:p>
            <a:r>
              <a:rPr lang="en-GB" sz="2800" b="1" i="1" dirty="0" err="1">
                <a:highlight>
                  <a:srgbClr val="FFFF00"/>
                </a:highlight>
              </a:rPr>
              <a:t>Gangsta</a:t>
            </a:r>
            <a:r>
              <a:rPr lang="en-GB" sz="2800" b="1" i="1" dirty="0">
                <a:highlight>
                  <a:srgbClr val="FFFF00"/>
                </a:highlight>
              </a:rPr>
              <a:t> Paradise </a:t>
            </a:r>
            <a:r>
              <a:rPr lang="en-GB" sz="2800" b="1" dirty="0">
                <a:highlight>
                  <a:srgbClr val="FFFF00"/>
                </a:highlight>
              </a:rPr>
              <a:t>by Coolio </a:t>
            </a:r>
            <a:br>
              <a:rPr lang="en-GB" sz="2800" b="1" dirty="0">
                <a:highlight>
                  <a:srgbClr val="FFFF00"/>
                </a:highlight>
              </a:rPr>
            </a:br>
            <a:r>
              <a:rPr lang="en-GB" sz="2800" b="1" dirty="0">
                <a:highlight>
                  <a:srgbClr val="FFFF00"/>
                </a:highlight>
              </a:rPr>
              <a:t>Why Chosen… </a:t>
            </a:r>
          </a:p>
        </p:txBody>
      </p:sp>
      <p:sp>
        <p:nvSpPr>
          <p:cNvPr id="3" name="Tijdelijke aanduiding voor inhoud 2">
            <a:extLst>
              <a:ext uri="{FF2B5EF4-FFF2-40B4-BE49-F238E27FC236}">
                <a16:creationId xmlns:a16="http://schemas.microsoft.com/office/drawing/2014/main" id="{218D4785-B121-F8CB-43B5-F6B355EB473F}"/>
              </a:ext>
            </a:extLst>
          </p:cNvPr>
          <p:cNvSpPr>
            <a:spLocks noGrp="1"/>
          </p:cNvSpPr>
          <p:nvPr>
            <p:ph idx="1"/>
          </p:nvPr>
        </p:nvSpPr>
        <p:spPr>
          <a:xfrm>
            <a:off x="1876777" y="1825625"/>
            <a:ext cx="9948333" cy="4908550"/>
          </a:xfrm>
        </p:spPr>
        <p:txBody>
          <a:bodyPr/>
          <a:lstStyle/>
          <a:p>
            <a:r>
              <a:rPr lang="en-GB" sz="2000" dirty="0">
                <a:effectLst/>
                <a:ea typeface="Calibri" panose="020F0502020204030204" pitchFamily="34" charset="0"/>
              </a:rPr>
              <a:t>The song ‘</a:t>
            </a:r>
            <a:r>
              <a:rPr lang="en-GB" sz="2000" i="1" dirty="0" err="1">
                <a:effectLst/>
                <a:ea typeface="Calibri" panose="020F0502020204030204" pitchFamily="34" charset="0"/>
              </a:rPr>
              <a:t>Gangsta’s</a:t>
            </a:r>
            <a:r>
              <a:rPr lang="en-GB" sz="2000" i="1" dirty="0">
                <a:effectLst/>
                <a:ea typeface="Calibri" panose="020F0502020204030204" pitchFamily="34" charset="0"/>
              </a:rPr>
              <a:t> Paradise’</a:t>
            </a:r>
            <a:r>
              <a:rPr lang="en-GB" sz="2000" dirty="0">
                <a:effectLst/>
                <a:ea typeface="Calibri" panose="020F0502020204030204" pitchFamily="34" charset="0"/>
              </a:rPr>
              <a:t>  is a contemporary Rap </a:t>
            </a:r>
            <a:r>
              <a:rPr lang="en-GB" sz="2000" dirty="0">
                <a:ea typeface="Calibri" panose="020F0502020204030204" pitchFamily="34" charset="0"/>
              </a:rPr>
              <a:t>S</a:t>
            </a:r>
            <a:r>
              <a:rPr lang="en-GB" sz="2000" dirty="0">
                <a:effectLst/>
                <a:ea typeface="Calibri" panose="020F0502020204030204" pitchFamily="34" charset="0"/>
              </a:rPr>
              <a:t>ong written in 1995 by the artist Coolio, or </a:t>
            </a:r>
            <a:r>
              <a:rPr lang="en-GB" sz="2000" dirty="0">
                <a:effectLst/>
                <a:ea typeface="Times New Roman" panose="02020603050405020304" pitchFamily="18" charset="0"/>
              </a:rPr>
              <a:t>Artis L. Ivey,</a:t>
            </a:r>
            <a:r>
              <a:rPr lang="en-GB" sz="2000" dirty="0">
                <a:effectLst/>
                <a:ea typeface="Calibri" panose="020F0502020204030204" pitchFamily="34" charset="0"/>
              </a:rPr>
              <a:t> in the Rap subgenre of </a:t>
            </a:r>
            <a:r>
              <a:rPr lang="en-GB" sz="2000" i="1" dirty="0" err="1">
                <a:ea typeface="Calibri" panose="020F0502020204030204" pitchFamily="34" charset="0"/>
              </a:rPr>
              <a:t>G</a:t>
            </a:r>
            <a:r>
              <a:rPr lang="en-GB" sz="2000" i="1" dirty="0" err="1">
                <a:effectLst/>
                <a:ea typeface="Calibri" panose="020F0502020204030204" pitchFamily="34" charset="0"/>
              </a:rPr>
              <a:t>angsta</a:t>
            </a:r>
            <a:r>
              <a:rPr lang="en-GB" sz="2000" i="1" dirty="0">
                <a:effectLst/>
                <a:ea typeface="Calibri" panose="020F0502020204030204" pitchFamily="34" charset="0"/>
              </a:rPr>
              <a:t> Rap</a:t>
            </a:r>
            <a:r>
              <a:rPr lang="en-GB" sz="2000" i="1" dirty="0">
                <a:ea typeface="Calibri" panose="020F0502020204030204" pitchFamily="34" charset="0"/>
              </a:rPr>
              <a:t> </a:t>
            </a:r>
            <a:r>
              <a:rPr lang="en-GB" sz="2000" dirty="0">
                <a:ea typeface="Calibri" panose="020F0502020204030204" pitchFamily="34" charset="0"/>
              </a:rPr>
              <a:t>for the film </a:t>
            </a:r>
            <a:r>
              <a:rPr lang="en-GB" sz="2000" i="1" dirty="0">
                <a:ea typeface="Calibri" panose="020F0502020204030204" pitchFamily="34" charset="0"/>
              </a:rPr>
              <a:t>Dangerous Minds.  </a:t>
            </a:r>
            <a:endParaRPr lang="en-GB" sz="2000" dirty="0">
              <a:effectLst/>
              <a:ea typeface="Calibri" panose="020F0502020204030204" pitchFamily="34" charset="0"/>
            </a:endParaRPr>
          </a:p>
          <a:p>
            <a:r>
              <a:rPr lang="en-GB" sz="2000" dirty="0">
                <a:effectLst/>
                <a:ea typeface="Calibri" panose="020F0502020204030204" pitchFamily="34" charset="0"/>
              </a:rPr>
              <a:t>‘Rap’ originated in the 1970s in New York City, e.g. the Bronx, by black DJs.  In the 70’s, New York City was rife with violence and criminality from street gangs and the Mafia. </a:t>
            </a:r>
            <a:r>
              <a:rPr lang="en-GB" sz="2000" dirty="0">
                <a:ea typeface="Calibri" panose="020F0502020204030204" pitchFamily="34" charset="0"/>
              </a:rPr>
              <a:t>R</a:t>
            </a:r>
            <a:r>
              <a:rPr lang="en-GB" sz="2000" dirty="0">
                <a:effectLst/>
                <a:ea typeface="Calibri" panose="020F0502020204030204" pitchFamily="34" charset="0"/>
              </a:rPr>
              <a:t>ap is an artistic expression of and voice for people who have experienced exclusion from so-called ‘normal’ civil society. </a:t>
            </a:r>
          </a:p>
          <a:p>
            <a:r>
              <a:rPr lang="en-GB" sz="2000" i="1" dirty="0">
                <a:ea typeface="Calibri" panose="020F0502020204030204" pitchFamily="34" charset="0"/>
              </a:rPr>
              <a:t>‘</a:t>
            </a:r>
            <a:r>
              <a:rPr lang="en-GB" sz="2000" i="1" dirty="0" err="1">
                <a:ea typeface="Calibri" panose="020F0502020204030204" pitchFamily="34" charset="0"/>
              </a:rPr>
              <a:t>G</a:t>
            </a:r>
            <a:r>
              <a:rPr lang="en-GB" sz="2000" i="1" dirty="0" err="1">
                <a:effectLst/>
                <a:ea typeface="Calibri" panose="020F0502020204030204" pitchFamily="34" charset="0"/>
              </a:rPr>
              <a:t>angsta</a:t>
            </a:r>
            <a:r>
              <a:rPr lang="en-GB" sz="2000" i="1" dirty="0">
                <a:effectLst/>
                <a:ea typeface="Calibri" panose="020F0502020204030204" pitchFamily="34" charset="0"/>
              </a:rPr>
              <a:t> Rap </a:t>
            </a:r>
            <a:r>
              <a:rPr lang="en-GB" sz="2000" dirty="0">
                <a:effectLst/>
                <a:ea typeface="Calibri" panose="020F0502020204030204" pitchFamily="34" charset="0"/>
              </a:rPr>
              <a:t>features stories about life on the street as a member of a ‘gang’.  It often uses machoistic bravado to brag about criminal exploits and violence.  </a:t>
            </a:r>
          </a:p>
          <a:p>
            <a:r>
              <a:rPr lang="en-GB" sz="2000" dirty="0">
                <a:effectLst/>
                <a:ea typeface="Calibri" panose="020F0502020204030204" pitchFamily="34" charset="0"/>
              </a:rPr>
              <a:t>Coolio wanted to capture sense of doom and lack of perspective associated with a life in the </a:t>
            </a:r>
            <a:r>
              <a:rPr lang="en-GB" sz="2000" dirty="0" err="1">
                <a:effectLst/>
                <a:ea typeface="Calibri" panose="020F0502020204030204" pitchFamily="34" charset="0"/>
              </a:rPr>
              <a:t>‘Hood</a:t>
            </a:r>
            <a:r>
              <a:rPr lang="en-GB" sz="2000" dirty="0">
                <a:effectLst/>
                <a:ea typeface="Calibri" panose="020F0502020204030204" pitchFamily="34" charset="0"/>
              </a:rPr>
              <a:t>’ and how schools in those neighbourhoods fail young people, because the ‘neighbourhood’ and ‘society’ failed them. </a:t>
            </a:r>
          </a:p>
          <a:p>
            <a:r>
              <a:rPr lang="en-GB" sz="2000" dirty="0">
                <a:effectLst/>
                <a:latin typeface="Tahoma "/>
                <a:ea typeface="Calibri" panose="020F0502020204030204" pitchFamily="34" charset="0"/>
              </a:rPr>
              <a:t>Coolio reverses the traditional </a:t>
            </a:r>
            <a:r>
              <a:rPr lang="en-GB" sz="2000" dirty="0" err="1">
                <a:latin typeface="Tahoma "/>
                <a:ea typeface="Calibri" panose="020F0502020204030204" pitchFamily="34" charset="0"/>
              </a:rPr>
              <a:t>G</a:t>
            </a:r>
            <a:r>
              <a:rPr lang="en-GB" sz="2000" dirty="0" err="1">
                <a:effectLst/>
                <a:latin typeface="Tahoma "/>
                <a:ea typeface="Calibri" panose="020F0502020204030204" pitchFamily="34" charset="0"/>
              </a:rPr>
              <a:t>angsta</a:t>
            </a:r>
            <a:r>
              <a:rPr lang="en-GB" sz="2000" dirty="0">
                <a:effectLst/>
                <a:latin typeface="Tahoma "/>
                <a:ea typeface="Calibri" panose="020F0502020204030204" pitchFamily="34" charset="0"/>
              </a:rPr>
              <a:t> Rap bravado about life in the Hood by providing a poetic and melancholic account of its ultimate (self)-destructiveness. </a:t>
            </a:r>
            <a:endParaRPr lang="en-GB" sz="2000" dirty="0">
              <a:latin typeface="Tahoma "/>
            </a:endParaRPr>
          </a:p>
        </p:txBody>
      </p:sp>
    </p:spTree>
    <p:extLst>
      <p:ext uri="{BB962C8B-B14F-4D97-AF65-F5344CB8AC3E}">
        <p14:creationId xmlns:p14="http://schemas.microsoft.com/office/powerpoint/2010/main" val="746413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D1251-53D2-3988-7151-CEF11902F7B8}"/>
              </a:ext>
            </a:extLst>
          </p:cNvPr>
          <p:cNvSpPr>
            <a:spLocks noGrp="1"/>
          </p:cNvSpPr>
          <p:nvPr>
            <p:ph type="title"/>
          </p:nvPr>
        </p:nvSpPr>
        <p:spPr/>
        <p:txBody>
          <a:bodyPr/>
          <a:lstStyle/>
          <a:p>
            <a:r>
              <a:rPr lang="en-GB" sz="2800" b="1" dirty="0"/>
              <a:t>Main Characters in the Song </a:t>
            </a:r>
          </a:p>
        </p:txBody>
      </p:sp>
      <p:sp>
        <p:nvSpPr>
          <p:cNvPr id="3" name="Tijdelijke aanduiding voor inhoud 2">
            <a:extLst>
              <a:ext uri="{FF2B5EF4-FFF2-40B4-BE49-F238E27FC236}">
                <a16:creationId xmlns:a16="http://schemas.microsoft.com/office/drawing/2014/main" id="{3B425584-4BDD-E9E3-71D2-234802CDDC17}"/>
              </a:ext>
            </a:extLst>
          </p:cNvPr>
          <p:cNvSpPr>
            <a:spLocks noGrp="1"/>
          </p:cNvSpPr>
          <p:nvPr>
            <p:ph idx="1"/>
          </p:nvPr>
        </p:nvSpPr>
        <p:spPr>
          <a:xfrm>
            <a:off x="1876777" y="1825625"/>
            <a:ext cx="9948333" cy="4813300"/>
          </a:xfrm>
        </p:spPr>
        <p:txBody>
          <a:bodyPr/>
          <a:lstStyle/>
          <a:p>
            <a:r>
              <a:rPr lang="en-GB" sz="2000" b="1" dirty="0">
                <a:effectLst/>
                <a:ea typeface="Calibri" panose="020F0502020204030204" pitchFamily="34" charset="0"/>
                <a:cs typeface="Times New Roman" panose="02020603050405020304" pitchFamily="18" charset="0"/>
              </a:rPr>
              <a:t>The protagonist, the ‘wise’ gang leader.  </a:t>
            </a:r>
            <a:endParaRPr lang="nl-BE" sz="2000" b="1" dirty="0">
              <a:effectLst/>
              <a:ea typeface="Calibri" panose="020F0502020204030204" pitchFamily="34" charset="0"/>
              <a:cs typeface="Times New Roman" panose="02020603050405020304" pitchFamily="18" charset="0"/>
            </a:endParaRPr>
          </a:p>
          <a:p>
            <a:r>
              <a:rPr lang="en-GB" sz="2000" b="1" dirty="0">
                <a:effectLst/>
                <a:ea typeface="Calibri" panose="020F0502020204030204" pitchFamily="34" charset="0"/>
                <a:cs typeface="Times New Roman" panose="02020603050405020304" pitchFamily="18" charset="0"/>
              </a:rPr>
              <a:t>Gang members (substitute family in the Hood; offer ‘friendship and protection’)</a:t>
            </a:r>
            <a:endParaRPr lang="nl-BE" sz="2000" b="1" dirty="0">
              <a:effectLst/>
              <a:ea typeface="Calibri" panose="020F0502020204030204" pitchFamily="34" charset="0"/>
              <a:cs typeface="Times New Roman" panose="02020603050405020304" pitchFamily="18" charset="0"/>
            </a:endParaRPr>
          </a:p>
          <a:p>
            <a:r>
              <a:rPr lang="en-GB" sz="2000" b="1" dirty="0">
                <a:effectLst/>
                <a:ea typeface="Calibri" panose="020F0502020204030204" pitchFamily="34" charset="0"/>
                <a:cs typeface="Times New Roman" panose="02020603050405020304" pitchFamily="18" charset="0"/>
              </a:rPr>
              <a:t>Mother (seems concerned but not much influence – where’s the father?)</a:t>
            </a:r>
            <a:endParaRPr lang="nl-BE" sz="2000" b="1" dirty="0">
              <a:effectLst/>
              <a:ea typeface="Calibri" panose="020F0502020204030204" pitchFamily="34" charset="0"/>
              <a:cs typeface="Times New Roman" panose="02020603050405020304" pitchFamily="18" charset="0"/>
            </a:endParaRPr>
          </a:p>
          <a:p>
            <a:r>
              <a:rPr lang="en-GB" sz="2000" b="1" dirty="0">
                <a:effectLst/>
                <a:ea typeface="Calibri" panose="020F0502020204030204" pitchFamily="34" charset="0"/>
                <a:cs typeface="Times New Roman" panose="02020603050405020304" pitchFamily="18" charset="0"/>
              </a:rPr>
              <a:t>Rival gang members (the enemies and are being warned)  </a:t>
            </a:r>
            <a:endParaRPr lang="nl-BE" sz="2000" b="1" dirty="0">
              <a:effectLst/>
              <a:ea typeface="Calibri" panose="020F0502020204030204" pitchFamily="34" charset="0"/>
              <a:cs typeface="Times New Roman" panose="02020603050405020304" pitchFamily="18" charset="0"/>
            </a:endParaRPr>
          </a:p>
          <a:p>
            <a:r>
              <a:rPr lang="en-GB" sz="2000" b="1" dirty="0">
                <a:effectLst/>
                <a:ea typeface="Calibri" panose="020F0502020204030204" pitchFamily="34" charset="0"/>
                <a:cs typeface="Times New Roman" panose="02020603050405020304" pitchFamily="18" charset="0"/>
              </a:rPr>
              <a:t>Onlookers </a:t>
            </a:r>
            <a:endParaRPr lang="nl-BE" sz="2000" b="1" dirty="0">
              <a:effectLst/>
              <a:ea typeface="Calibri" panose="020F0502020204030204" pitchFamily="34" charset="0"/>
              <a:cs typeface="Times New Roman" panose="02020603050405020304" pitchFamily="18" charset="0"/>
            </a:endParaRPr>
          </a:p>
          <a:p>
            <a:r>
              <a:rPr lang="en-GB" sz="2000" b="1" dirty="0">
                <a:effectLst/>
                <a:ea typeface="Calibri" panose="020F0502020204030204" pitchFamily="34" charset="0"/>
                <a:cs typeface="Times New Roman" panose="02020603050405020304" pitchFamily="18" charset="0"/>
              </a:rPr>
              <a:t>Teachers  (Seem uninterested or maybe just burned out; not willing to listen)</a:t>
            </a:r>
          </a:p>
          <a:p>
            <a:endParaRPr lang="en-GB" sz="2000" b="1" dirty="0">
              <a:ea typeface="Calibri" panose="020F0502020204030204" pitchFamily="34" charset="0"/>
              <a:cs typeface="Times New Roman" panose="02020603050405020304" pitchFamily="18" charset="0"/>
            </a:endParaRPr>
          </a:p>
          <a:p>
            <a:pPr marL="0" indent="0">
              <a:buNone/>
            </a:pPr>
            <a:r>
              <a:rPr lang="en-GB" sz="2000" b="1" dirty="0">
                <a:ea typeface="Calibri" panose="020F0502020204030204" pitchFamily="34" charset="0"/>
                <a:cs typeface="Times New Roman" panose="02020603050405020304" pitchFamily="18" charset="0"/>
                <a:sym typeface="Wingdings" panose="05000000000000000000" pitchFamily="2" charset="2"/>
              </a:rPr>
              <a:t>  </a:t>
            </a:r>
            <a:endParaRPr lang="en-GB" sz="2000" b="1" dirty="0">
              <a:effectLst/>
              <a:ea typeface="Calibri" panose="020F0502020204030204" pitchFamily="34" charset="0"/>
              <a:cs typeface="Times New Roman" panose="02020603050405020304" pitchFamily="18" charset="0"/>
            </a:endParaRPr>
          </a:p>
          <a:p>
            <a:endParaRPr lang="en-GB" sz="2000" b="1" dirty="0">
              <a:ea typeface="Calibri" panose="020F0502020204030204" pitchFamily="34" charset="0"/>
              <a:cs typeface="Times New Roman" panose="02020603050405020304" pitchFamily="18" charset="0"/>
            </a:endParaRPr>
          </a:p>
          <a:p>
            <a:endParaRPr lang="nl-BE" sz="2000" b="1" dirty="0">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50722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AF400-96C0-6DA7-47B2-2CFB908105A0}"/>
              </a:ext>
            </a:extLst>
          </p:cNvPr>
          <p:cNvSpPr>
            <a:spLocks noGrp="1"/>
          </p:cNvSpPr>
          <p:nvPr>
            <p:ph type="title"/>
          </p:nvPr>
        </p:nvSpPr>
        <p:spPr/>
        <p:txBody>
          <a:bodyPr/>
          <a:lstStyle/>
          <a:p>
            <a:r>
              <a:rPr lang="en-GB" sz="3600" b="1" dirty="0"/>
              <a:t>Now Action</a:t>
            </a:r>
          </a:p>
        </p:txBody>
      </p:sp>
      <p:sp>
        <p:nvSpPr>
          <p:cNvPr id="3" name="Tijdelijke aanduiding voor inhoud 2">
            <a:extLst>
              <a:ext uri="{FF2B5EF4-FFF2-40B4-BE49-F238E27FC236}">
                <a16:creationId xmlns:a16="http://schemas.microsoft.com/office/drawing/2014/main" id="{02346030-5355-038F-D189-19FF8628BC42}"/>
              </a:ext>
            </a:extLst>
          </p:cNvPr>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101419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C03B0-25FD-F525-2F60-DEBE855B6D36}"/>
            </a:ext>
          </a:extLst>
        </p:cNvPr>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5179D51B-5FD6-5CAD-5496-3D9E608A436E}"/>
              </a:ext>
            </a:extLst>
          </p:cNvPr>
          <p:cNvSpPr>
            <a:spLocks noGrp="1"/>
          </p:cNvSpPr>
          <p:nvPr>
            <p:ph type="pic" sz="quarter" idx="10"/>
          </p:nvPr>
        </p:nvSpPr>
        <p:spPr/>
        <p:txBody>
          <a:bodyPr/>
          <a:lstStyle/>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endParaRPr lang="nl-BE" dirty="0"/>
          </a:p>
          <a:p>
            <a:pPr marL="0" indent="0" algn="ctr">
              <a:buNone/>
            </a:pPr>
            <a:r>
              <a:rPr lang="nl-BE" sz="3600" dirty="0"/>
              <a:t>Part 3</a:t>
            </a:r>
          </a:p>
          <a:p>
            <a:pPr marL="0" indent="0" algn="ctr">
              <a:buNone/>
            </a:pPr>
            <a:r>
              <a:rPr lang="nl-BE" sz="3600" dirty="0" err="1"/>
              <a:t>Discussion</a:t>
            </a:r>
            <a:r>
              <a:rPr lang="nl-BE" sz="3600" dirty="0"/>
              <a:t> </a:t>
            </a:r>
            <a:r>
              <a:rPr lang="nl-BE" sz="3600" dirty="0" err="1"/>
              <a:t>and</a:t>
            </a:r>
            <a:r>
              <a:rPr lang="nl-BE" sz="3600" dirty="0"/>
              <a:t> </a:t>
            </a:r>
            <a:r>
              <a:rPr lang="nl-BE" sz="3600" dirty="0" err="1"/>
              <a:t>Debate</a:t>
            </a:r>
            <a:endParaRPr lang="nl-BE" sz="3600" dirty="0"/>
          </a:p>
        </p:txBody>
      </p:sp>
    </p:spTree>
    <p:extLst>
      <p:ext uri="{BB962C8B-B14F-4D97-AF65-F5344CB8AC3E}">
        <p14:creationId xmlns:p14="http://schemas.microsoft.com/office/powerpoint/2010/main" val="469910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0384E-4EEE-3164-B856-325382E870BE}"/>
              </a:ext>
            </a:extLst>
          </p:cNvPr>
          <p:cNvSpPr>
            <a:spLocks noGrp="1"/>
          </p:cNvSpPr>
          <p:nvPr>
            <p:ph type="title"/>
          </p:nvPr>
        </p:nvSpPr>
        <p:spPr>
          <a:xfrm>
            <a:off x="1876778" y="170122"/>
            <a:ext cx="9948332" cy="1020726"/>
          </a:xfrm>
        </p:spPr>
        <p:txBody>
          <a:bodyPr/>
          <a:lstStyle/>
          <a:p>
            <a:r>
              <a:rPr lang="nl-NL" sz="2800" b="1" dirty="0"/>
              <a:t>Part 3:  </a:t>
            </a:r>
            <a:r>
              <a:rPr lang="en-GB" sz="2800" b="1" dirty="0"/>
              <a:t>Students Organize Discussions</a:t>
            </a:r>
            <a:r>
              <a:rPr lang="nl-NL" sz="2800" b="1" dirty="0"/>
              <a:t> &amp; </a:t>
            </a:r>
            <a:r>
              <a:rPr lang="en-GB" sz="2800" b="1" dirty="0"/>
              <a:t>Debate</a:t>
            </a:r>
            <a:br>
              <a:rPr lang="en-GB" sz="2800" b="1" dirty="0"/>
            </a:br>
            <a:r>
              <a:rPr lang="en-GB" sz="2800" b="1" dirty="0"/>
              <a:t>Informal or Formal Debate Methods</a:t>
            </a:r>
          </a:p>
        </p:txBody>
      </p:sp>
      <p:pic>
        <p:nvPicPr>
          <p:cNvPr id="5" name="Tijdelijke aanduiding voor inhoud 4">
            <a:extLst>
              <a:ext uri="{FF2B5EF4-FFF2-40B4-BE49-F238E27FC236}">
                <a16:creationId xmlns:a16="http://schemas.microsoft.com/office/drawing/2014/main" id="{1B2B3063-8CEA-BAA2-B2E6-50F47179ED3F}"/>
              </a:ext>
            </a:extLst>
          </p:cNvPr>
          <p:cNvPicPr>
            <a:picLocks noGrp="1" noChangeAspect="1"/>
          </p:cNvPicPr>
          <p:nvPr>
            <p:ph idx="1"/>
          </p:nvPr>
        </p:nvPicPr>
        <p:blipFill>
          <a:blip r:embed="rId2"/>
          <a:stretch>
            <a:fillRect/>
          </a:stretch>
        </p:blipFill>
        <p:spPr>
          <a:xfrm>
            <a:off x="2445488" y="1825625"/>
            <a:ext cx="8554035" cy="4667250"/>
          </a:xfrm>
          <a:prstGeom prst="rect">
            <a:avLst/>
          </a:prstGeom>
        </p:spPr>
      </p:pic>
      <p:pic>
        <p:nvPicPr>
          <p:cNvPr id="4" name="Tijdelijke aanduiding voor afbeelding 3" descr="Afbeelding met tekst&#10;&#10;Automatisch gegenereerde beschrijving">
            <a:extLst>
              <a:ext uri="{FF2B5EF4-FFF2-40B4-BE49-F238E27FC236}">
                <a16:creationId xmlns:a16="http://schemas.microsoft.com/office/drawing/2014/main" id="{F695F246-64E4-6A81-2EAE-CDD9FCC6BA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27" b="-1"/>
          <a:stretch/>
        </p:blipFill>
        <p:spPr>
          <a:xfrm>
            <a:off x="10815783" y="268111"/>
            <a:ext cx="1009327" cy="1378127"/>
          </a:xfrm>
          <a:prstGeom prst="rect">
            <a:avLst/>
          </a:prstGeom>
          <a:noFill/>
        </p:spPr>
      </p:pic>
    </p:spTree>
    <p:extLst>
      <p:ext uri="{BB962C8B-B14F-4D97-AF65-F5344CB8AC3E}">
        <p14:creationId xmlns:p14="http://schemas.microsoft.com/office/powerpoint/2010/main" val="222373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0F4CB-2B11-5F7A-7106-6E4976CB911A}"/>
              </a:ext>
            </a:extLst>
          </p:cNvPr>
          <p:cNvSpPr>
            <a:spLocks noGrp="1"/>
          </p:cNvSpPr>
          <p:nvPr>
            <p:ph type="ctrTitle"/>
          </p:nvPr>
        </p:nvSpPr>
        <p:spPr/>
        <p:txBody>
          <a:bodyPr/>
          <a:lstStyle/>
          <a:p>
            <a:r>
              <a:rPr lang="nl-NL" dirty="0" err="1"/>
              <a:t>Thank</a:t>
            </a:r>
            <a:r>
              <a:rPr lang="nl-NL" dirty="0"/>
              <a:t> </a:t>
            </a:r>
            <a:r>
              <a:rPr lang="nl-NL" dirty="0" err="1"/>
              <a:t>you</a:t>
            </a:r>
            <a:r>
              <a:rPr lang="nl-NL" dirty="0"/>
              <a:t>!</a:t>
            </a:r>
          </a:p>
        </p:txBody>
      </p:sp>
      <p:sp>
        <p:nvSpPr>
          <p:cNvPr id="3" name="Ondertitel 2">
            <a:extLst>
              <a:ext uri="{FF2B5EF4-FFF2-40B4-BE49-F238E27FC236}">
                <a16:creationId xmlns:a16="http://schemas.microsoft.com/office/drawing/2014/main" id="{ECBB596F-C5FD-3B70-45BE-66F48F286607}"/>
              </a:ext>
            </a:extLst>
          </p:cNvPr>
          <p:cNvSpPr>
            <a:spLocks noGrp="1"/>
          </p:cNvSpPr>
          <p:nvPr>
            <p:ph type="subTitle" idx="1"/>
          </p:nvPr>
        </p:nvSpPr>
        <p:spPr/>
        <p:txBody>
          <a:bodyPr/>
          <a:lstStyle/>
          <a:p>
            <a:endParaRPr lang="nl-NL" dirty="0"/>
          </a:p>
        </p:txBody>
      </p:sp>
      <p:pic>
        <p:nvPicPr>
          <p:cNvPr id="4" name="0 - Εικόνα">
            <a:extLst>
              <a:ext uri="{FF2B5EF4-FFF2-40B4-BE49-F238E27FC236}">
                <a16:creationId xmlns:a16="http://schemas.microsoft.com/office/drawing/2014/main" id="{FDDD870B-A8D2-4021-A3A4-36C6725EA444}"/>
              </a:ext>
            </a:extLst>
          </p:cNvPr>
          <p:cNvPicPr>
            <a:picLocks noChangeAspect="1"/>
          </p:cNvPicPr>
          <p:nvPr/>
        </p:nvPicPr>
        <p:blipFill>
          <a:blip r:embed="rId2"/>
          <a:stretch>
            <a:fillRect/>
          </a:stretch>
        </p:blipFill>
        <p:spPr>
          <a:xfrm>
            <a:off x="8846288" y="3186183"/>
            <a:ext cx="3058906" cy="3486150"/>
          </a:xfrm>
          <a:prstGeom prst="rect">
            <a:avLst/>
          </a:prstGeom>
        </p:spPr>
      </p:pic>
    </p:spTree>
    <p:extLst>
      <p:ext uri="{BB962C8B-B14F-4D97-AF65-F5344CB8AC3E}">
        <p14:creationId xmlns:p14="http://schemas.microsoft.com/office/powerpoint/2010/main" val="254313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5F275-5596-79B9-0B53-06097EE22C27}"/>
              </a:ext>
            </a:extLst>
          </p:cNvPr>
          <p:cNvSpPr>
            <a:spLocks noGrp="1"/>
          </p:cNvSpPr>
          <p:nvPr>
            <p:ph type="title"/>
          </p:nvPr>
        </p:nvSpPr>
        <p:spPr/>
        <p:txBody>
          <a:bodyPr/>
          <a:lstStyle/>
          <a:p>
            <a:r>
              <a:rPr kumimoji="0" lang="en-GB" altLang="nl-BE"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If your city/country has areas where there is a lot of poverty and crime</a:t>
            </a:r>
            <a:r>
              <a:rPr lang="en-GB" altLang="nl-BE" sz="2800" b="1" dirty="0">
                <a:solidFill>
                  <a:schemeClr val="tx1"/>
                </a:solidFill>
                <a:latin typeface="Calibri" panose="020F0502020204030204" pitchFamily="34" charset="0"/>
                <a:ea typeface="Calibri" panose="020F0502020204030204" pitchFamily="34" charset="0"/>
                <a:cs typeface="Calibri" panose="020F0502020204030204" pitchFamily="34" charset="0"/>
              </a:rPr>
              <a:t>, is there as much crime in wealthy areas? Why or Why not</a:t>
            </a:r>
            <a:r>
              <a:rPr lang="nl-NL" altLang="nl-BE" sz="28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GB" sz="2800" dirty="0"/>
          </a:p>
        </p:txBody>
      </p:sp>
      <p:pic>
        <p:nvPicPr>
          <p:cNvPr id="5" name="Afbeelding 4">
            <a:extLst>
              <a:ext uri="{FF2B5EF4-FFF2-40B4-BE49-F238E27FC236}">
                <a16:creationId xmlns:a16="http://schemas.microsoft.com/office/drawing/2014/main" id="{24E90849-5B0F-7205-DA70-7EA9CB6BB30F}"/>
              </a:ext>
            </a:extLst>
          </p:cNvPr>
          <p:cNvPicPr>
            <a:picLocks noChangeAspect="1"/>
          </p:cNvPicPr>
          <p:nvPr/>
        </p:nvPicPr>
        <p:blipFill>
          <a:blip r:embed="rId2"/>
          <a:stretch>
            <a:fillRect/>
          </a:stretch>
        </p:blipFill>
        <p:spPr>
          <a:xfrm>
            <a:off x="1876778" y="1454852"/>
            <a:ext cx="4446181" cy="4446181"/>
          </a:xfrm>
          <a:prstGeom prst="rect">
            <a:avLst/>
          </a:prstGeom>
        </p:spPr>
      </p:pic>
      <p:pic>
        <p:nvPicPr>
          <p:cNvPr id="8" name="Tijdelijke aanduiding voor inhoud 3">
            <a:extLst>
              <a:ext uri="{FF2B5EF4-FFF2-40B4-BE49-F238E27FC236}">
                <a16:creationId xmlns:a16="http://schemas.microsoft.com/office/drawing/2014/main" id="{411A3906-DDBD-CD36-8252-FDAFD95074FF}"/>
              </a:ext>
            </a:extLst>
          </p:cNvPr>
          <p:cNvPicPr>
            <a:picLocks noGrp="1" noChangeAspect="1"/>
          </p:cNvPicPr>
          <p:nvPr>
            <p:ph idx="1"/>
          </p:nvPr>
        </p:nvPicPr>
        <p:blipFill>
          <a:blip r:embed="rId3"/>
          <a:stretch>
            <a:fillRect/>
          </a:stretch>
        </p:blipFill>
        <p:spPr>
          <a:xfrm>
            <a:off x="1876778" y="4937382"/>
            <a:ext cx="4949324" cy="1927301"/>
          </a:xfrm>
          <a:prstGeom prst="rect">
            <a:avLst/>
          </a:prstGeom>
        </p:spPr>
      </p:pic>
      <p:pic>
        <p:nvPicPr>
          <p:cNvPr id="10" name="Afbeelding 9" descr="Afbeelding met gebouw, buitenshuis, scène, Stedelijk gebied&#10;&#10;Automatisch gegenereerde beschrijving">
            <a:extLst>
              <a:ext uri="{FF2B5EF4-FFF2-40B4-BE49-F238E27FC236}">
                <a16:creationId xmlns:a16="http://schemas.microsoft.com/office/drawing/2014/main" id="{BAEE67DE-BE9C-CFBF-BE0E-CBCA870C8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698" y="1454852"/>
            <a:ext cx="5759302" cy="5409831"/>
          </a:xfrm>
          <a:prstGeom prst="rect">
            <a:avLst/>
          </a:prstGeom>
        </p:spPr>
      </p:pic>
    </p:spTree>
    <p:extLst>
      <p:ext uri="{BB962C8B-B14F-4D97-AF65-F5344CB8AC3E}">
        <p14:creationId xmlns:p14="http://schemas.microsoft.com/office/powerpoint/2010/main" val="1228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ADBF7-F35D-1C89-B594-0216C7D54E0C}"/>
              </a:ext>
            </a:extLst>
          </p:cNvPr>
          <p:cNvSpPr>
            <a:spLocks noGrp="1"/>
          </p:cNvSpPr>
          <p:nvPr>
            <p:ph type="title"/>
          </p:nvPr>
        </p:nvSpPr>
        <p:spPr/>
        <p:txBody>
          <a:bodyPr/>
          <a:lstStyle/>
          <a:p>
            <a:r>
              <a:rPr lang="en-GB" sz="2800" b="1" dirty="0" err="1"/>
              <a:t>Gangsta</a:t>
            </a:r>
            <a:r>
              <a:rPr lang="en-GB" sz="2800" b="1" dirty="0"/>
              <a:t> ‘Paradise’?  </a:t>
            </a:r>
          </a:p>
        </p:txBody>
      </p:sp>
      <p:pic>
        <p:nvPicPr>
          <p:cNvPr id="5" name="Onlinemedia 4" title="Coolio - Gangsta's Paradise (feat. L.V.) [Official Music Video]">
            <a:hlinkClick r:id="" action="ppaction://media"/>
            <a:extLst>
              <a:ext uri="{FF2B5EF4-FFF2-40B4-BE49-F238E27FC236}">
                <a16:creationId xmlns:a16="http://schemas.microsoft.com/office/drawing/2014/main" id="{AF078D59-EF8A-DF47-9CFC-64D27634348E}"/>
              </a:ext>
            </a:extLst>
          </p:cNvPr>
          <p:cNvPicPr>
            <a:picLocks noGrp="1" noRot="1" noChangeAspect="1"/>
          </p:cNvPicPr>
          <p:nvPr>
            <p:ph idx="1"/>
            <a:videoFile r:link="rId1"/>
          </p:nvPr>
        </p:nvPicPr>
        <p:blipFill>
          <a:blip r:embed="rId3"/>
          <a:stretch>
            <a:fillRect/>
          </a:stretch>
        </p:blipFill>
        <p:spPr>
          <a:xfrm>
            <a:off x="2951685" y="1415098"/>
            <a:ext cx="7957320" cy="4972622"/>
          </a:xfrm>
          <a:prstGeom prst="rect">
            <a:avLst/>
          </a:prstGeom>
        </p:spPr>
      </p:pic>
    </p:spTree>
    <p:extLst>
      <p:ext uri="{BB962C8B-B14F-4D97-AF65-F5344CB8AC3E}">
        <p14:creationId xmlns:p14="http://schemas.microsoft.com/office/powerpoint/2010/main" val="126458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F5723-42A8-3C62-BF62-48288658900C}"/>
              </a:ext>
            </a:extLst>
          </p:cNvPr>
          <p:cNvSpPr>
            <a:spLocks noGrp="1"/>
          </p:cNvSpPr>
          <p:nvPr>
            <p:ph type="title"/>
          </p:nvPr>
        </p:nvSpPr>
        <p:spPr/>
        <p:txBody>
          <a:bodyPr/>
          <a:lstStyle/>
          <a:p>
            <a:r>
              <a:rPr lang="en-GB" sz="2800" b="1" dirty="0"/>
              <a:t>Some questions to think about before we begin:</a:t>
            </a:r>
            <a:br>
              <a:rPr lang="en-GB" sz="2800" b="1" dirty="0"/>
            </a:br>
            <a:r>
              <a:rPr lang="en-GB" sz="3200" b="1" dirty="0"/>
              <a:t>Discuss in pairs …</a:t>
            </a:r>
            <a:br>
              <a:rPr lang="en-GB" sz="2800" dirty="0"/>
            </a:br>
            <a:endParaRPr lang="en-GB" sz="2800" b="1" dirty="0"/>
          </a:p>
        </p:txBody>
      </p:sp>
      <p:sp>
        <p:nvSpPr>
          <p:cNvPr id="3" name="Tijdelijke aanduiding voor inhoud 2">
            <a:extLst>
              <a:ext uri="{FF2B5EF4-FFF2-40B4-BE49-F238E27FC236}">
                <a16:creationId xmlns:a16="http://schemas.microsoft.com/office/drawing/2014/main" id="{415187DC-A98E-E536-4BEA-CCE8B51DC1D0}"/>
              </a:ext>
            </a:extLst>
          </p:cNvPr>
          <p:cNvSpPr>
            <a:spLocks noGrp="1"/>
          </p:cNvSpPr>
          <p:nvPr>
            <p:ph idx="1"/>
          </p:nvPr>
        </p:nvSpPr>
        <p:spPr>
          <a:xfrm>
            <a:off x="1722474" y="1825625"/>
            <a:ext cx="10260419" cy="4242154"/>
          </a:xfrm>
        </p:spPr>
        <p:txBody>
          <a:bodyPr/>
          <a:lstStyle/>
          <a:p>
            <a:r>
              <a:rPr lang="en-GB" sz="1800" b="1" dirty="0">
                <a:effectLst/>
                <a:ea typeface="Calibri" panose="020F0502020204030204" pitchFamily="34" charset="0"/>
                <a:cs typeface="Times New Roman" panose="02020603050405020304" pitchFamily="18" charset="0"/>
              </a:rPr>
              <a:t>What is the Hood?  Is it a good place to live?  Why or Why not? </a:t>
            </a:r>
          </a:p>
          <a:p>
            <a:pPr marL="0" indent="0">
              <a:buNone/>
            </a:pPr>
            <a:r>
              <a:rPr lang="en-GB" sz="1800" b="1" dirty="0">
                <a:effectLst/>
                <a:ea typeface="Calibri" panose="020F0502020204030204" pitchFamily="34" charset="0"/>
                <a:cs typeface="Times New Roman" panose="02020603050405020304" pitchFamily="18" charset="0"/>
              </a:rPr>
              <a:t>  </a:t>
            </a:r>
            <a:endParaRPr lang="nl-BE" sz="1800" b="1" dirty="0">
              <a:effectLst/>
              <a:ea typeface="Calibri" panose="020F0502020204030204" pitchFamily="34" charset="0"/>
              <a:cs typeface="Times New Roman" panose="02020603050405020304" pitchFamily="18" charset="0"/>
            </a:endParaRPr>
          </a:p>
          <a:p>
            <a:r>
              <a:rPr lang="en-GB" sz="1800" b="1" dirty="0">
                <a:ea typeface="Calibri" panose="020F0502020204030204" pitchFamily="34" charset="0"/>
                <a:cs typeface="Times New Roman" panose="02020603050405020304" pitchFamily="18" charset="0"/>
              </a:rPr>
              <a:t>What happens to schools in the Hood?  Are teachers motivated?  Why or why not?</a:t>
            </a:r>
          </a:p>
          <a:p>
            <a:endParaRPr lang="nl-BE" sz="1800" b="1" dirty="0">
              <a:effectLst/>
              <a:ea typeface="Calibri" panose="020F0502020204030204" pitchFamily="34" charset="0"/>
              <a:cs typeface="Times New Roman" panose="02020603050405020304" pitchFamily="18" charset="0"/>
            </a:endParaRPr>
          </a:p>
          <a:p>
            <a:r>
              <a:rPr lang="en-GB" sz="1800" b="1" dirty="0">
                <a:effectLst/>
                <a:ea typeface="Calibri" panose="020F0502020204030204" pitchFamily="34" charset="0"/>
                <a:cs typeface="Times New Roman" panose="02020603050405020304" pitchFamily="18" charset="0"/>
              </a:rPr>
              <a:t>How do people protect themselves?  Make money?  ‘Advance’ in their communities?</a:t>
            </a:r>
          </a:p>
          <a:p>
            <a:endParaRPr lang="nl-BE" sz="1800" b="1" dirty="0">
              <a:effectLst/>
              <a:ea typeface="Calibri" panose="020F0502020204030204" pitchFamily="34" charset="0"/>
              <a:cs typeface="Times New Roman" panose="02020603050405020304" pitchFamily="18" charset="0"/>
            </a:endParaRPr>
          </a:p>
          <a:p>
            <a:r>
              <a:rPr lang="en-GB" sz="1800" b="1" dirty="0">
                <a:effectLst/>
                <a:ea typeface="Calibri" panose="020F0502020204030204" pitchFamily="34" charset="0"/>
                <a:cs typeface="Times New Roman" panose="02020603050405020304" pitchFamily="18" charset="0"/>
              </a:rPr>
              <a:t>The protagonist in the Video we just saw, compares formal education to education on the streets.  What do you ‘learn’ on the streets?  </a:t>
            </a:r>
          </a:p>
          <a:p>
            <a:endParaRPr lang="nl-BE" sz="1800" b="1" dirty="0">
              <a:effectLst/>
              <a:ea typeface="Calibri" panose="020F0502020204030204" pitchFamily="34" charset="0"/>
              <a:cs typeface="Times New Roman" panose="02020603050405020304" pitchFamily="18" charset="0"/>
            </a:endParaRPr>
          </a:p>
          <a:p>
            <a:r>
              <a:rPr lang="en-GB" sz="1800" b="1" dirty="0">
                <a:effectLst/>
                <a:ea typeface="Calibri" panose="020F0502020204030204" pitchFamily="34" charset="0"/>
                <a:cs typeface="Times New Roman" panose="02020603050405020304" pitchFamily="18" charset="0"/>
              </a:rPr>
              <a:t>What could be the meaning of the ‘wise foolish man’ or the ‘foolish wise man’?  </a:t>
            </a:r>
            <a:endParaRPr lang="en-GB" dirty="0"/>
          </a:p>
          <a:p>
            <a:pPr marL="0" indent="0">
              <a:buNone/>
            </a:pPr>
            <a:endParaRPr lang="en-GB" dirty="0"/>
          </a:p>
        </p:txBody>
      </p:sp>
    </p:spTree>
    <p:extLst>
      <p:ext uri="{BB962C8B-B14F-4D97-AF65-F5344CB8AC3E}">
        <p14:creationId xmlns:p14="http://schemas.microsoft.com/office/powerpoint/2010/main" val="21967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Afbeelding met tekst&#10;&#10;Automatisch gegenereerde beschrijving">
            <a:extLst>
              <a:ext uri="{FF2B5EF4-FFF2-40B4-BE49-F238E27FC236}">
                <a16:creationId xmlns:a16="http://schemas.microsoft.com/office/drawing/2014/main" id="{768D1578-6DD6-FC92-BC07-2D409A9448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1053908" y="268109"/>
            <a:ext cx="1009327" cy="1378127"/>
          </a:xfrm>
          <a:prstGeom prst="rect">
            <a:avLst/>
          </a:prstGeom>
          <a:noFill/>
        </p:spPr>
      </p:pic>
      <p:sp>
        <p:nvSpPr>
          <p:cNvPr id="2" name="Titel 1">
            <a:extLst>
              <a:ext uri="{FF2B5EF4-FFF2-40B4-BE49-F238E27FC236}">
                <a16:creationId xmlns:a16="http://schemas.microsoft.com/office/drawing/2014/main" id="{348A78EA-CAF2-C21B-F678-280D19E7A49E}"/>
              </a:ext>
            </a:extLst>
          </p:cNvPr>
          <p:cNvSpPr>
            <a:spLocks noGrp="1"/>
          </p:cNvSpPr>
          <p:nvPr>
            <p:ph type="title"/>
          </p:nvPr>
        </p:nvSpPr>
        <p:spPr/>
        <p:txBody>
          <a:bodyPr/>
          <a:lstStyle/>
          <a:p>
            <a:r>
              <a:rPr lang="en-GB" sz="2800" b="1" dirty="0"/>
              <a:t>HEDA-Project.   Erasmus + </a:t>
            </a:r>
            <a:br>
              <a:rPr lang="en-GB" sz="2800" b="1" dirty="0"/>
            </a:br>
            <a:r>
              <a:rPr lang="en-GB" sz="2800" b="1" dirty="0">
                <a:effectLst/>
                <a:latin typeface="Calibri" panose="020F0502020204030204" pitchFamily="34" charset="0"/>
                <a:ea typeface="Calibri" panose="020F0502020204030204" pitchFamily="34" charset="0"/>
                <a:cs typeface="Times New Roman" panose="02020603050405020304" pitchFamily="18" charset="0"/>
              </a:rPr>
              <a:t>Cooperation Partnerships in School Education</a:t>
            </a:r>
            <a:endParaRPr lang="en-GB" sz="2800" b="1" dirty="0"/>
          </a:p>
        </p:txBody>
      </p:sp>
      <p:sp>
        <p:nvSpPr>
          <p:cNvPr id="3" name="Tijdelijke aanduiding voor inhoud 2">
            <a:extLst>
              <a:ext uri="{FF2B5EF4-FFF2-40B4-BE49-F238E27FC236}">
                <a16:creationId xmlns:a16="http://schemas.microsoft.com/office/drawing/2014/main" id="{CF5F68A9-6797-C5E3-009A-6D91A02065EF}"/>
              </a:ext>
            </a:extLst>
          </p:cNvPr>
          <p:cNvSpPr>
            <a:spLocks noGrp="1"/>
          </p:cNvSpPr>
          <p:nvPr>
            <p:ph idx="1"/>
          </p:nvPr>
        </p:nvSpPr>
        <p:spPr>
          <a:xfrm>
            <a:off x="2000602" y="1883884"/>
            <a:ext cx="9948333" cy="4413282"/>
          </a:xfrm>
        </p:spPr>
        <p:txBody>
          <a:bodyPr/>
          <a:lstStyle/>
          <a:p>
            <a:r>
              <a:rPr lang="en-US" sz="2200" b="1" dirty="0"/>
              <a:t>HEDA stands for Human-Europe-Democracy-Art</a:t>
            </a:r>
            <a:r>
              <a:rPr lang="en-US" sz="2200" dirty="0"/>
              <a:t>.  It is a method to teach about social and civic issues in secondary education (12 to 18 years-old). </a:t>
            </a:r>
            <a:r>
              <a:rPr lang="en-US" sz="2200" b="1" dirty="0"/>
              <a:t>Through theatre (plays) and other forms of art (poetry, songs, speeches, articles, paintings, sculpture…)  </a:t>
            </a:r>
          </a:p>
          <a:p>
            <a:endParaRPr lang="en-US" sz="2200" dirty="0"/>
          </a:p>
          <a:p>
            <a:r>
              <a:rPr lang="en-US" sz="2200" dirty="0"/>
              <a:t>The HEDA-project wants to cultivate the abilities and sensitivities of young people about the importance of democratic values and human rights for European society.  </a:t>
            </a:r>
          </a:p>
          <a:p>
            <a:endParaRPr lang="en-US" sz="2200" dirty="0"/>
          </a:p>
          <a:p>
            <a:r>
              <a:rPr lang="en-US" sz="2200" dirty="0"/>
              <a:t>To make them aware of their social, political and human rights but also responsibilities as citizens of an organized, democratic society </a:t>
            </a:r>
          </a:p>
          <a:p>
            <a:r>
              <a:rPr lang="en-US" sz="2200" dirty="0"/>
              <a:t>based on humanitarian values and the rule of law.</a:t>
            </a:r>
          </a:p>
          <a:p>
            <a:pPr marL="0" indent="0">
              <a:buNone/>
            </a:pPr>
            <a:endParaRPr lang="nl-NL" dirty="0"/>
          </a:p>
        </p:txBody>
      </p:sp>
    </p:spTree>
    <p:extLst>
      <p:ext uri="{BB962C8B-B14F-4D97-AF65-F5344CB8AC3E}">
        <p14:creationId xmlns:p14="http://schemas.microsoft.com/office/powerpoint/2010/main" val="19876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0B5AA-0495-7B47-717C-2F5136314C3D}"/>
              </a:ext>
            </a:extLst>
          </p:cNvPr>
          <p:cNvSpPr>
            <a:spLocks noGrp="1"/>
          </p:cNvSpPr>
          <p:nvPr>
            <p:ph type="title"/>
          </p:nvPr>
        </p:nvSpPr>
        <p:spPr/>
        <p:txBody>
          <a:bodyPr/>
          <a:lstStyle/>
          <a:p>
            <a:br>
              <a:rPr lang="en-GB" sz="2800" b="1" dirty="0"/>
            </a:br>
            <a:r>
              <a:rPr lang="en-GB" sz="2800" b="1" dirty="0"/>
              <a:t>HEDA-methodology (10-step Teaching Method) </a:t>
            </a:r>
            <a:br>
              <a:rPr lang="en-GB" sz="2800" b="1" dirty="0"/>
            </a:br>
            <a:r>
              <a:rPr lang="en-GB" sz="2800" b="1" dirty="0"/>
              <a:t>to learn about democratic principles and values   </a:t>
            </a:r>
          </a:p>
        </p:txBody>
      </p:sp>
      <p:sp>
        <p:nvSpPr>
          <p:cNvPr id="3" name="Tijdelijke aanduiding voor inhoud 2">
            <a:extLst>
              <a:ext uri="{FF2B5EF4-FFF2-40B4-BE49-F238E27FC236}">
                <a16:creationId xmlns:a16="http://schemas.microsoft.com/office/drawing/2014/main" id="{B36F9A2B-F23E-7596-98A3-368A9B46D3DB}"/>
              </a:ext>
            </a:extLst>
          </p:cNvPr>
          <p:cNvSpPr>
            <a:spLocks noGrp="1"/>
          </p:cNvSpPr>
          <p:nvPr>
            <p:ph idx="1"/>
          </p:nvPr>
        </p:nvSpPr>
        <p:spPr>
          <a:xfrm>
            <a:off x="1876777" y="1825624"/>
            <a:ext cx="9948333" cy="4850597"/>
          </a:xfrm>
        </p:spPr>
        <p:txBody>
          <a:bodyPr/>
          <a:lstStyle/>
          <a:p>
            <a:r>
              <a:rPr lang="en-GB" sz="2400" b="1" dirty="0"/>
              <a:t>The HEDA-methodology takes the teacher through 10 straight-forward steps </a:t>
            </a:r>
            <a:r>
              <a:rPr lang="en-GB" sz="2400" dirty="0"/>
              <a:t>that they can use to teach issues relating to democracy, human rights and citizenship through theatre and art.</a:t>
            </a:r>
          </a:p>
          <a:p>
            <a:endParaRPr lang="en-GB" sz="2400" dirty="0"/>
          </a:p>
          <a:p>
            <a:r>
              <a:rPr lang="en-GB" sz="2400" dirty="0"/>
              <a:t>In this workshop, we divide the methodology into 3 Parts.  </a:t>
            </a:r>
          </a:p>
          <a:p>
            <a:r>
              <a:rPr lang="en-GB" sz="2400" dirty="0"/>
              <a:t>1.  Background Preparation (historical, economic, ethnical) for the topic to be discussed   (Steps 1 – 4)</a:t>
            </a:r>
          </a:p>
          <a:p>
            <a:r>
              <a:rPr lang="en-GB" sz="2400" dirty="0"/>
              <a:t>2.  Theatre Exercises relevant to the topic (Steps 5 – 8)</a:t>
            </a:r>
          </a:p>
          <a:p>
            <a:r>
              <a:rPr lang="en-GB" sz="2400" dirty="0"/>
              <a:t>3.  Discussion and Debate  (Steps 9 and 10)</a:t>
            </a:r>
          </a:p>
          <a:p>
            <a:endParaRPr lang="en-GB" sz="2400" dirty="0"/>
          </a:p>
          <a:p>
            <a:r>
              <a:rPr lang="en-GB" sz="2400" dirty="0"/>
              <a:t>Given time constraints, we will only address Parts 1 and 2.  </a:t>
            </a:r>
          </a:p>
          <a:p>
            <a:endParaRPr lang="en-GB" sz="2400" dirty="0"/>
          </a:p>
          <a:p>
            <a:endParaRPr lang="nl-NL" dirty="0"/>
          </a:p>
          <a:p>
            <a:endParaRPr lang="nl-NL" dirty="0"/>
          </a:p>
          <a:p>
            <a:endParaRPr lang="en-GB" dirty="0"/>
          </a:p>
        </p:txBody>
      </p:sp>
      <p:pic>
        <p:nvPicPr>
          <p:cNvPr id="4" name="Tijdelijke aanduiding voor afbeelding 3" descr="Afbeelding met tekst&#10;&#10;Automatisch gegenereerde beschrijving">
            <a:extLst>
              <a:ext uri="{FF2B5EF4-FFF2-40B4-BE49-F238E27FC236}">
                <a16:creationId xmlns:a16="http://schemas.microsoft.com/office/drawing/2014/main" id="{ECD57793-B2D7-5DA6-E312-ECBA4599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908738" y="304533"/>
            <a:ext cx="1009327" cy="1378127"/>
          </a:xfrm>
          <a:prstGeom prst="rect">
            <a:avLst/>
          </a:prstGeom>
          <a:noFill/>
        </p:spPr>
      </p:pic>
    </p:spTree>
    <p:extLst>
      <p:ext uri="{BB962C8B-B14F-4D97-AF65-F5344CB8AC3E}">
        <p14:creationId xmlns:p14="http://schemas.microsoft.com/office/powerpoint/2010/main" val="30884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A188-F386-BF2B-2E46-CDA70687B3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CFD770-1E0C-F7CD-6DD2-EBF0756D5D4C}"/>
              </a:ext>
            </a:extLst>
          </p:cNvPr>
          <p:cNvSpPr>
            <a:spLocks noGrp="1"/>
          </p:cNvSpPr>
          <p:nvPr>
            <p:ph type="title"/>
          </p:nvPr>
        </p:nvSpPr>
        <p:spPr/>
        <p:txBody>
          <a:bodyPr/>
          <a:lstStyle/>
          <a:p>
            <a:r>
              <a:rPr lang="en-GB" sz="2800" b="1" dirty="0"/>
              <a:t>HEDA-methodology (10-step Teaching Method) </a:t>
            </a:r>
            <a:br>
              <a:rPr lang="en-GB" sz="2800" b="1" dirty="0"/>
            </a:br>
            <a:r>
              <a:rPr lang="en-GB" sz="2800" b="1" dirty="0"/>
              <a:t>to learn about democratic principles and values</a:t>
            </a:r>
            <a:br>
              <a:rPr lang="en-GB" sz="2800" b="1" dirty="0"/>
            </a:br>
            <a:r>
              <a:rPr lang="en-GB" sz="2800" b="1" dirty="0"/>
              <a:t>Strengths-based learning? </a:t>
            </a:r>
          </a:p>
        </p:txBody>
      </p:sp>
      <p:sp>
        <p:nvSpPr>
          <p:cNvPr id="3" name="Tijdelijke aanduiding voor inhoud 2">
            <a:extLst>
              <a:ext uri="{FF2B5EF4-FFF2-40B4-BE49-F238E27FC236}">
                <a16:creationId xmlns:a16="http://schemas.microsoft.com/office/drawing/2014/main" id="{4D3B4D5C-15C5-4CC8-3242-7F2A12301BA4}"/>
              </a:ext>
            </a:extLst>
          </p:cNvPr>
          <p:cNvSpPr>
            <a:spLocks noGrp="1"/>
          </p:cNvSpPr>
          <p:nvPr>
            <p:ph idx="1"/>
          </p:nvPr>
        </p:nvSpPr>
        <p:spPr>
          <a:xfrm>
            <a:off x="1876777" y="1825624"/>
            <a:ext cx="9948333" cy="4850597"/>
          </a:xfrm>
          <a:ln>
            <a:solidFill>
              <a:schemeClr val="accent1"/>
            </a:solidFill>
          </a:ln>
        </p:spPr>
        <p:txBody>
          <a:bodyPr/>
          <a:lstStyle/>
          <a:p>
            <a:r>
              <a:rPr lang="en-GB" sz="2400" b="1" dirty="0"/>
              <a:t>The HEDA-methodology takes the teacher through 10 straight-forward steps </a:t>
            </a:r>
            <a:r>
              <a:rPr lang="en-GB" sz="2400" dirty="0"/>
              <a:t>that they can use to teach issues relating to democracy, human rights and citizenship through theatre and art.</a:t>
            </a:r>
          </a:p>
          <a:p>
            <a:pPr marL="914400" lvl="1" indent="-457200">
              <a:buFont typeface="+mj-lt"/>
              <a:buAutoNum type="arabicPeriod"/>
            </a:pPr>
            <a:r>
              <a:rPr lang="en-US" sz="1800" dirty="0">
                <a:solidFill>
                  <a:srgbClr val="E50644"/>
                </a:solidFill>
              </a:rPr>
              <a:t>Search for information</a:t>
            </a:r>
            <a:endParaRPr lang="nl-BE" sz="1800" dirty="0">
              <a:solidFill>
                <a:srgbClr val="E50644"/>
              </a:solidFill>
            </a:endParaRPr>
          </a:p>
          <a:p>
            <a:pPr marL="914400" lvl="1" indent="-457200">
              <a:buFont typeface="+mj-lt"/>
              <a:buAutoNum type="arabicPeriod"/>
            </a:pPr>
            <a:r>
              <a:rPr lang="en-US" sz="1800" dirty="0"/>
              <a:t>Choosing a piece of art</a:t>
            </a:r>
            <a:endParaRPr lang="nl-BE" sz="1800" dirty="0"/>
          </a:p>
          <a:p>
            <a:pPr marL="914400" lvl="1" indent="-457200">
              <a:buFont typeface="+mj-lt"/>
              <a:buAutoNum type="arabicPeriod"/>
            </a:pPr>
            <a:r>
              <a:rPr lang="en-US" sz="1800" dirty="0">
                <a:solidFill>
                  <a:srgbClr val="E50644"/>
                </a:solidFill>
              </a:rPr>
              <a:t>Adapting the piece of art</a:t>
            </a:r>
            <a:endParaRPr lang="nl-BE" sz="1800" dirty="0">
              <a:solidFill>
                <a:srgbClr val="E50644"/>
              </a:solidFill>
            </a:endParaRPr>
          </a:p>
          <a:p>
            <a:pPr marL="914400" lvl="1" indent="-457200">
              <a:buFont typeface="+mj-lt"/>
              <a:buAutoNum type="arabicPeriod"/>
            </a:pPr>
            <a:r>
              <a:rPr lang="en-US" sz="1800" dirty="0">
                <a:solidFill>
                  <a:srgbClr val="E50644"/>
                </a:solidFill>
              </a:rPr>
              <a:t>Highlighting the points of discussion</a:t>
            </a:r>
            <a:endParaRPr lang="nl-BE" sz="1800" dirty="0">
              <a:solidFill>
                <a:srgbClr val="E50644"/>
              </a:solidFill>
            </a:endParaRPr>
          </a:p>
          <a:p>
            <a:pPr marL="914400" lvl="1" indent="-457200">
              <a:buFont typeface="+mj-lt"/>
              <a:buAutoNum type="arabicPeriod"/>
            </a:pPr>
            <a:r>
              <a:rPr lang="en-US" sz="1800" dirty="0"/>
              <a:t>Introduction of the lesson and discussion about the central concepts</a:t>
            </a:r>
            <a:endParaRPr lang="nl-BE" sz="1800" dirty="0"/>
          </a:p>
          <a:p>
            <a:pPr marL="914400" lvl="1" indent="-457200">
              <a:buFont typeface="+mj-lt"/>
              <a:buAutoNum type="arabicPeriod"/>
            </a:pPr>
            <a:r>
              <a:rPr lang="en-US" sz="1800" dirty="0"/>
              <a:t>Introduction of the piece of art </a:t>
            </a:r>
            <a:endParaRPr lang="nl-BE" sz="1800" dirty="0"/>
          </a:p>
          <a:p>
            <a:pPr marL="914400" lvl="1" indent="-457200">
              <a:buFont typeface="+mj-lt"/>
              <a:buAutoNum type="arabicPeriod"/>
            </a:pPr>
            <a:r>
              <a:rPr lang="en-US" sz="1800" dirty="0"/>
              <a:t>First reading of the text</a:t>
            </a:r>
            <a:endParaRPr lang="nl-BE" sz="1800" dirty="0"/>
          </a:p>
          <a:p>
            <a:pPr marL="914400" lvl="1" indent="-457200">
              <a:buFont typeface="+mj-lt"/>
              <a:buAutoNum type="arabicPeriod"/>
            </a:pPr>
            <a:r>
              <a:rPr lang="en-US" sz="1800" dirty="0"/>
              <a:t>Working in an active way with the piece of art</a:t>
            </a:r>
            <a:endParaRPr lang="nl-BE" sz="1800" dirty="0"/>
          </a:p>
          <a:p>
            <a:pPr marL="914400" lvl="1" indent="-457200">
              <a:buFont typeface="+mj-lt"/>
              <a:buAutoNum type="arabicPeriod"/>
            </a:pPr>
            <a:r>
              <a:rPr lang="en-US" sz="1800" dirty="0"/>
              <a:t>Students discuss the points of discussion (step 4) based on their experiences in step 8</a:t>
            </a:r>
            <a:endParaRPr lang="nl-BE" sz="1800" dirty="0"/>
          </a:p>
          <a:p>
            <a:pPr marL="914400" lvl="1" indent="-457200">
              <a:buFont typeface="+mj-lt"/>
              <a:buAutoNum type="arabicPeriod"/>
            </a:pPr>
            <a:r>
              <a:rPr lang="en-US" sz="1800" dirty="0"/>
              <a:t>Students (prepare) and execute a debate based on the content of the lesson</a:t>
            </a:r>
            <a:endParaRPr lang="nl-BE" sz="1800" dirty="0"/>
          </a:p>
          <a:p>
            <a:pPr marL="0" indent="0">
              <a:buNone/>
            </a:pPr>
            <a:endParaRPr lang="en-GB" sz="2400" dirty="0"/>
          </a:p>
          <a:p>
            <a:endParaRPr lang="nl-NL" dirty="0"/>
          </a:p>
          <a:p>
            <a:endParaRPr lang="nl-NL" dirty="0"/>
          </a:p>
          <a:p>
            <a:endParaRPr lang="en-GB" dirty="0"/>
          </a:p>
        </p:txBody>
      </p:sp>
      <p:pic>
        <p:nvPicPr>
          <p:cNvPr id="4" name="Tijdelijke aanduiding voor afbeelding 3" descr="Afbeelding met tekst&#10;&#10;Automatisch gegenereerde beschrijving">
            <a:extLst>
              <a:ext uri="{FF2B5EF4-FFF2-40B4-BE49-F238E27FC236}">
                <a16:creationId xmlns:a16="http://schemas.microsoft.com/office/drawing/2014/main" id="{CD0E1EE3-F5CC-44E6-B4DB-8F3F9ED7A5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908738" y="304533"/>
            <a:ext cx="1009327" cy="1378127"/>
          </a:xfrm>
          <a:prstGeom prst="rect">
            <a:avLst/>
          </a:prstGeom>
          <a:noFill/>
        </p:spPr>
      </p:pic>
      <p:sp>
        <p:nvSpPr>
          <p:cNvPr id="5" name="Rechteraccolade 4">
            <a:extLst>
              <a:ext uri="{FF2B5EF4-FFF2-40B4-BE49-F238E27FC236}">
                <a16:creationId xmlns:a16="http://schemas.microsoft.com/office/drawing/2014/main" id="{222DA4BB-7A19-B39B-648D-784215CF8AD6}"/>
              </a:ext>
            </a:extLst>
          </p:cNvPr>
          <p:cNvSpPr/>
          <p:nvPr/>
        </p:nvSpPr>
        <p:spPr>
          <a:xfrm>
            <a:off x="8284333" y="2980813"/>
            <a:ext cx="412955" cy="1081548"/>
          </a:xfrm>
          <a:prstGeom prst="rightBrace">
            <a:avLst/>
          </a:prstGeom>
          <a:ln w="50800">
            <a:solidFill>
              <a:srgbClr val="E5064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6" name="Tekstvak 5">
            <a:extLst>
              <a:ext uri="{FF2B5EF4-FFF2-40B4-BE49-F238E27FC236}">
                <a16:creationId xmlns:a16="http://schemas.microsoft.com/office/drawing/2014/main" id="{9A6B1F6C-31CC-BC1E-A256-1B3E3C468B61}"/>
              </a:ext>
            </a:extLst>
          </p:cNvPr>
          <p:cNvSpPr txBox="1"/>
          <p:nvPr/>
        </p:nvSpPr>
        <p:spPr>
          <a:xfrm>
            <a:off x="8902946" y="3024400"/>
            <a:ext cx="2189480" cy="923330"/>
          </a:xfrm>
          <a:prstGeom prst="rect">
            <a:avLst/>
          </a:prstGeom>
          <a:noFill/>
        </p:spPr>
        <p:txBody>
          <a:bodyPr wrap="square" rtlCol="0">
            <a:spAutoFit/>
          </a:bodyPr>
          <a:lstStyle/>
          <a:p>
            <a:r>
              <a:rPr lang="nl-BE" dirty="0" err="1">
                <a:solidFill>
                  <a:srgbClr val="E50644"/>
                </a:solidFill>
              </a:rPr>
              <a:t>Preparation</a:t>
            </a:r>
            <a:r>
              <a:rPr lang="nl-BE" dirty="0">
                <a:solidFill>
                  <a:srgbClr val="E50644"/>
                </a:solidFill>
              </a:rPr>
              <a:t> or as </a:t>
            </a:r>
            <a:r>
              <a:rPr lang="nl-BE" dirty="0" err="1">
                <a:solidFill>
                  <a:srgbClr val="E50644"/>
                </a:solidFill>
              </a:rPr>
              <a:t>much</a:t>
            </a:r>
            <a:r>
              <a:rPr lang="nl-BE" dirty="0">
                <a:solidFill>
                  <a:srgbClr val="E50644"/>
                </a:solidFill>
              </a:rPr>
              <a:t> as </a:t>
            </a:r>
            <a:r>
              <a:rPr lang="nl-BE" dirty="0" err="1">
                <a:solidFill>
                  <a:srgbClr val="E50644"/>
                </a:solidFill>
              </a:rPr>
              <a:t>possible</a:t>
            </a:r>
            <a:r>
              <a:rPr lang="nl-BE" dirty="0">
                <a:solidFill>
                  <a:srgbClr val="E50644"/>
                </a:solidFill>
              </a:rPr>
              <a:t> </a:t>
            </a:r>
            <a:r>
              <a:rPr lang="nl-BE" dirty="0" err="1">
                <a:solidFill>
                  <a:srgbClr val="E50644"/>
                </a:solidFill>
              </a:rPr>
              <a:t>done</a:t>
            </a:r>
            <a:r>
              <a:rPr lang="nl-BE" dirty="0">
                <a:solidFill>
                  <a:srgbClr val="E50644"/>
                </a:solidFill>
              </a:rPr>
              <a:t> </a:t>
            </a:r>
            <a:r>
              <a:rPr lang="nl-BE" dirty="0" err="1">
                <a:solidFill>
                  <a:srgbClr val="E50644"/>
                </a:solidFill>
              </a:rPr>
              <a:t>by</a:t>
            </a:r>
            <a:r>
              <a:rPr lang="nl-BE" dirty="0">
                <a:solidFill>
                  <a:srgbClr val="E50644"/>
                </a:solidFill>
              </a:rPr>
              <a:t> </a:t>
            </a:r>
            <a:r>
              <a:rPr lang="nl-BE" dirty="0" err="1">
                <a:solidFill>
                  <a:srgbClr val="E50644"/>
                </a:solidFill>
              </a:rPr>
              <a:t>students</a:t>
            </a:r>
            <a:r>
              <a:rPr lang="nl-BE" dirty="0">
                <a:solidFill>
                  <a:srgbClr val="E50644"/>
                </a:solidFill>
              </a:rPr>
              <a:t>? </a:t>
            </a:r>
          </a:p>
        </p:txBody>
      </p:sp>
      <p:sp>
        <p:nvSpPr>
          <p:cNvPr id="7" name="Rechteraccolade 6">
            <a:extLst>
              <a:ext uri="{FF2B5EF4-FFF2-40B4-BE49-F238E27FC236}">
                <a16:creationId xmlns:a16="http://schemas.microsoft.com/office/drawing/2014/main" id="{E6960251-A823-5D2B-C600-401077F55C9B}"/>
              </a:ext>
            </a:extLst>
          </p:cNvPr>
          <p:cNvSpPr/>
          <p:nvPr/>
        </p:nvSpPr>
        <p:spPr>
          <a:xfrm>
            <a:off x="10108745" y="4090694"/>
            <a:ext cx="412955" cy="2076426"/>
          </a:xfrm>
          <a:prstGeom prst="rightBrace">
            <a:avLst/>
          </a:prstGeom>
          <a:ln w="50800">
            <a:solidFill>
              <a:srgbClr val="E5064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8" name="Tekstvak 7">
            <a:extLst>
              <a:ext uri="{FF2B5EF4-FFF2-40B4-BE49-F238E27FC236}">
                <a16:creationId xmlns:a16="http://schemas.microsoft.com/office/drawing/2014/main" id="{0FF4E4E0-BEFB-E18F-F814-8DB89BC8A206}"/>
              </a:ext>
            </a:extLst>
          </p:cNvPr>
          <p:cNvSpPr txBox="1"/>
          <p:nvPr/>
        </p:nvSpPr>
        <p:spPr>
          <a:xfrm>
            <a:off x="10656689" y="4805741"/>
            <a:ext cx="1065952" cy="646331"/>
          </a:xfrm>
          <a:prstGeom prst="rect">
            <a:avLst/>
          </a:prstGeom>
          <a:noFill/>
        </p:spPr>
        <p:txBody>
          <a:bodyPr wrap="square" rtlCol="0">
            <a:spAutoFit/>
          </a:bodyPr>
          <a:lstStyle/>
          <a:p>
            <a:r>
              <a:rPr lang="nl-BE" dirty="0" err="1">
                <a:solidFill>
                  <a:srgbClr val="E50644"/>
                </a:solidFill>
              </a:rPr>
              <a:t>Lesson</a:t>
            </a:r>
            <a:endParaRPr lang="nl-BE" dirty="0">
              <a:solidFill>
                <a:srgbClr val="E50644"/>
              </a:solidFill>
            </a:endParaRPr>
          </a:p>
          <a:p>
            <a:r>
              <a:rPr lang="nl-BE" dirty="0" err="1">
                <a:solidFill>
                  <a:srgbClr val="E50644"/>
                </a:solidFill>
              </a:rPr>
              <a:t>students</a:t>
            </a:r>
            <a:endParaRPr lang="nl-BE" dirty="0">
              <a:solidFill>
                <a:srgbClr val="E50644"/>
              </a:solidFill>
            </a:endParaRPr>
          </a:p>
        </p:txBody>
      </p:sp>
    </p:spTree>
    <p:extLst>
      <p:ext uri="{BB962C8B-B14F-4D97-AF65-F5344CB8AC3E}">
        <p14:creationId xmlns:p14="http://schemas.microsoft.com/office/powerpoint/2010/main" val="32962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4FC8B-C4B0-6039-D8FA-EBB32E830883}"/>
              </a:ext>
            </a:extLst>
          </p:cNvPr>
          <p:cNvSpPr>
            <a:spLocks noGrp="1"/>
          </p:cNvSpPr>
          <p:nvPr>
            <p:ph type="title"/>
          </p:nvPr>
        </p:nvSpPr>
        <p:spPr>
          <a:xfrm>
            <a:off x="1876778" y="1"/>
            <a:ext cx="10315222" cy="1315732"/>
          </a:xfrm>
        </p:spPr>
        <p:txBody>
          <a:bodyPr/>
          <a:lstStyle/>
          <a:p>
            <a:r>
              <a:rPr lang="en-GB" sz="2800" b="1" dirty="0"/>
              <a:t>Overview of our workshop:</a:t>
            </a:r>
            <a:br>
              <a:rPr lang="en-GB" sz="2800" b="1" dirty="0"/>
            </a:br>
            <a:r>
              <a:rPr lang="en-GB" sz="2800" b="1" dirty="0"/>
              <a:t>HEDA-methodology </a:t>
            </a:r>
            <a:r>
              <a:rPr lang="en-GB" sz="2800" b="1" dirty="0">
                <a:solidFill>
                  <a:srgbClr val="E50644"/>
                </a:solidFill>
              </a:rPr>
              <a:t>and</a:t>
            </a:r>
            <a:r>
              <a:rPr lang="en-GB" sz="2800" b="1" dirty="0"/>
              <a:t> Strength-Based Learning.</a:t>
            </a:r>
            <a:br>
              <a:rPr lang="en-GB" sz="2800" b="1" dirty="0"/>
            </a:br>
            <a:endParaRPr lang="en-GB" sz="2800" b="1" dirty="0"/>
          </a:p>
        </p:txBody>
      </p:sp>
      <p:sp>
        <p:nvSpPr>
          <p:cNvPr id="3" name="Tijdelijke aanduiding voor inhoud 2">
            <a:extLst>
              <a:ext uri="{FF2B5EF4-FFF2-40B4-BE49-F238E27FC236}">
                <a16:creationId xmlns:a16="http://schemas.microsoft.com/office/drawing/2014/main" id="{2EDFDF80-5CCC-C7C9-5CC3-802CB3E14B67}"/>
              </a:ext>
            </a:extLst>
          </p:cNvPr>
          <p:cNvSpPr>
            <a:spLocks noGrp="1"/>
          </p:cNvSpPr>
          <p:nvPr>
            <p:ph idx="1"/>
          </p:nvPr>
        </p:nvSpPr>
        <p:spPr>
          <a:xfrm>
            <a:off x="1876777" y="1531344"/>
            <a:ext cx="9948333" cy="5144877"/>
          </a:xfrm>
        </p:spPr>
        <p:txBody>
          <a:bodyPr/>
          <a:lstStyle/>
          <a:p>
            <a:pPr marL="0" indent="0">
              <a:buNone/>
            </a:pPr>
            <a:endParaRPr lang="en-GB" sz="2400" dirty="0"/>
          </a:p>
          <a:p>
            <a:r>
              <a:rPr lang="en-GB" sz="2400" dirty="0"/>
              <a:t>Topic:  </a:t>
            </a:r>
            <a:r>
              <a:rPr lang="en-GB" sz="2400" b="1" dirty="0"/>
              <a:t>Adequate Housing and safe neighbourhoods as a basis for Democracy and Human Rights.  </a:t>
            </a:r>
            <a:endParaRPr lang="en-GB" sz="2400" dirty="0"/>
          </a:p>
          <a:p>
            <a:r>
              <a:rPr lang="en-GB" sz="2400" dirty="0"/>
              <a:t> Piece of art: </a:t>
            </a:r>
            <a:r>
              <a:rPr lang="en-GB" sz="2400" b="1" dirty="0" err="1"/>
              <a:t>Gangsta</a:t>
            </a:r>
            <a:r>
              <a:rPr lang="en-GB" sz="2400" b="1" dirty="0"/>
              <a:t> Paradise (Coolio)</a:t>
            </a:r>
          </a:p>
          <a:p>
            <a:endParaRPr lang="en-GB" sz="2400" b="1" dirty="0"/>
          </a:p>
          <a:p>
            <a:r>
              <a:rPr lang="en-GB" sz="2400" dirty="0"/>
              <a:t>Part 1: SBL-lesson about Adequate Housing</a:t>
            </a:r>
          </a:p>
          <a:p>
            <a:r>
              <a:rPr lang="en-GB" sz="2400" dirty="0"/>
              <a:t>Part 2: Theatre lesson based on </a:t>
            </a:r>
            <a:r>
              <a:rPr lang="en-GB" sz="2400" i="1" dirty="0" err="1"/>
              <a:t>Gangsta</a:t>
            </a:r>
            <a:r>
              <a:rPr lang="en-GB" sz="2400" i="1" dirty="0"/>
              <a:t> Paradise</a:t>
            </a:r>
          </a:p>
          <a:p>
            <a:r>
              <a:rPr lang="en-GB" sz="2400" dirty="0"/>
              <a:t>Part 3: Short overview of the discussion (step 10) </a:t>
            </a:r>
          </a:p>
          <a:p>
            <a:endParaRPr lang="en-GB" dirty="0"/>
          </a:p>
        </p:txBody>
      </p:sp>
      <p:pic>
        <p:nvPicPr>
          <p:cNvPr id="4" name="Tijdelijke aanduiding voor afbeelding 3" descr="Afbeelding met tekst&#10;&#10;Automatisch gegenereerde beschrijving">
            <a:extLst>
              <a:ext uri="{FF2B5EF4-FFF2-40B4-BE49-F238E27FC236}">
                <a16:creationId xmlns:a16="http://schemas.microsoft.com/office/drawing/2014/main" id="{D35C1F15-2B56-86BF-61D8-3562BA7EDC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027" b="-1"/>
          <a:stretch/>
        </p:blipFill>
        <p:spPr>
          <a:xfrm>
            <a:off x="10999228" y="330507"/>
            <a:ext cx="1009327" cy="1315732"/>
          </a:xfrm>
          <a:prstGeom prst="rect">
            <a:avLst/>
          </a:prstGeom>
          <a:noFill/>
        </p:spPr>
      </p:pic>
    </p:spTree>
    <p:extLst>
      <p:ext uri="{BB962C8B-B14F-4D97-AF65-F5344CB8AC3E}">
        <p14:creationId xmlns:p14="http://schemas.microsoft.com/office/powerpoint/2010/main" val="33574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11a662a989db293ef309695eafe8370941563f4"/>
</p:tagLst>
</file>

<file path=ppt/theme/theme1.xml><?xml version="1.0" encoding="utf-8"?>
<a:theme xmlns:a="http://schemas.openxmlformats.org/drawingml/2006/main" name="02632_00018418_UCLL_PPT_Sjabloonv7">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L R&amp;E Powerpoint_Engels" id="{DCD45D77-3D0D-4BB8-BD1E-8B0A42B4E9AD}" vid="{71CDE53E-7A5D-4DBE-A2CB-2803039661D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LCPolicyLabelLock xmlns="c07ed9a3-6ba0-4a2f-b940-9a589d4ace89" xsi:nil="true"/>
    <DLCPolicyLabelClientValue xmlns="c07ed9a3-6ba0-4a2f-b940-9a589d4ace89" xsi:nil="true"/>
    <DocumentID xmlns="c07ed9a3-6ba0-4a2f-b940-9a589d4ace89" xsi:nil="true"/>
    <_dlc_DocId xmlns="c9afb390-db63-4beb-81d4-5057193fee08">ICTMAN-1591479224-701124</_dlc_DocId>
    <DLCPolicyLabelValue xmlns="c07ed9a3-6ba0-4a2f-b940-9a589d4ace89">Version: 1.0</DLCPolicyLabelValue>
    <_dlc_DocIdUrl xmlns="c9afb390-db63-4beb-81d4-5057193fee08">
      <Url>https://ucll.sharepoint.com/sites/ICThandleidingen/_layouts/15/DocIdRedir.aspx?ID=ICTMAN-1591479224-701124</Url>
      <Description>ICTMAN-1591479224-701124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15AF72A9159E542A35433ACBE11A6AC" ma:contentTypeVersion="29" ma:contentTypeDescription="Een nieuw document maken." ma:contentTypeScope="" ma:versionID="2bcfc6c1e721d0b6f61f3831b4fc9b8e">
  <xsd:schema xmlns:xsd="http://www.w3.org/2001/XMLSchema" xmlns:xs="http://www.w3.org/2001/XMLSchema" xmlns:p="http://schemas.microsoft.com/office/2006/metadata/properties" xmlns:ns1="http://schemas.microsoft.com/sharepoint/v3" xmlns:ns2="c07ed9a3-6ba0-4a2f-b940-9a589d4ace89" xmlns:ns3="c9afb390-db63-4beb-81d4-5057193fee08" targetNamespace="http://schemas.microsoft.com/office/2006/metadata/properties" ma:root="true" ma:fieldsID="96af941f8b8f63ed52f3324628974814" ns1:_="" ns2:_="" ns3:_="">
    <xsd:import namespace="http://schemas.microsoft.com/sharepoint/v3"/>
    <xsd:import namespace="c07ed9a3-6ba0-4a2f-b940-9a589d4ace89"/>
    <xsd:import namespace="c9afb390-db63-4beb-81d4-5057193fee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_dlc_DocId" minOccurs="0"/>
                <xsd:element ref="ns3:_dlc_DocIdUrl" minOccurs="0"/>
                <xsd:element ref="ns3:_dlc_DocIdPersistId"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1:_dlc_Exempt" minOccurs="0"/>
                <xsd:element ref="ns2:DLCPolicyLabelValue" minOccurs="0"/>
                <xsd:element ref="ns2:DLCPolicyLabelClientValue" minOccurs="0"/>
                <xsd:element ref="ns2:DLCPolicyLabelLock" minOccurs="0"/>
                <xsd:element ref="ns2:Documen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Van beleid uitgeslote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ed9a3-6ba0-4a2f-b940-9a589d4ac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LCPolicyLabelValue" ma:index="23" nillable="true" ma:displayName="Label" ma:description="Hier wordt de huidige waarde van het label opgeslagen." ma:internalName="DLCPolicyLabelValue" ma:readOnly="true">
      <xsd:simpleType>
        <xsd:restriction base="dms:Note">
          <xsd:maxLength value="255"/>
        </xsd:restriction>
      </xsd:simpleType>
    </xsd:element>
    <xsd:element name="DLCPolicyLabelClientValue" ma:index="2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5" nillable="true" ma:displayName="Label Locked" ma:description="Indicates whether the label should be updated when item properties are modified." ma:hidden="true" ma:internalName="DLCPolicyLabelLock" ma:readOnly="false">
      <xsd:simpleType>
        <xsd:restriction base="dms:Text"/>
      </xsd:simpleType>
    </xsd:element>
    <xsd:element name="DocumentID" ma:index="26" nillable="true" ma:displayName="DocumentID" ma:list="{c07ed9a3-6ba0-4a2f-b940-9a589d4ace89}" ma:internalName="DocumentID" ma:showField="_dlc_DocI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9afb390-db63-4beb-81d4-5057193fee08" elementFormDefault="qualified">
    <xsd:import namespace="http://schemas.microsoft.com/office/2006/documentManagement/types"/>
    <xsd:import namespace="http://schemas.microsoft.com/office/infopath/2007/PartnerControls"/>
    <xsd:element name="_dlc_DocId" ma:index="12" nillable="true" ma:displayName="Waarde van de document-id" ma:description="De waarde van de document-id die aan dit item is toegewezen." ma:internalName="_dlc_DocId" ma:readOnly="true">
      <xsd:simpleType>
        <xsd:restriction base="dms:Text"/>
      </xsd:simpleType>
    </xsd:element>
    <xsd:element name="_dlc_DocIdUrl" ma:index="13"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Id blijven behouden" ma:description="Id behouden tijdens toevoegen." ma:hidden="true" ma:internalName="_dlc_DocIdPersistId" ma:readOnly="true">
      <xsd:simpleType>
        <xsd:restriction base="dms:Boolean"/>
      </xsd:simple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p:Policy xmlns:p="office.server.policy" id="" local="true">
  <p:Name>Document</p:Name>
  <p:Description/>
  <p:Statement/>
  <p:PolicyItems>
    <p:PolicyItem featureId="Microsoft.Office.RecordsManagement.PolicyFeatures.PolicyLabel" staticId="0x010100315AF72A9159E542A35433ACBE11A6AC|801092262" UniqueId="b5205194-13de-4ec8-80ee-8bede98ebabf">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literal">Version: </segment>
          <segment type="metadata">_UIVersionString</segment>
        </label>
      </p:CustomData>
    </p:PolicyItem>
  </p:PolicyItems>
</p:Policy>
</file>

<file path=customXml/itemProps1.xml><?xml version="1.0" encoding="utf-8"?>
<ds:datastoreItem xmlns:ds="http://schemas.openxmlformats.org/officeDocument/2006/customXml" ds:itemID="{F024179E-50F2-48DD-9F2B-6DB52937ED17}">
  <ds:schemaRefs>
    <ds:schemaRef ds:uri="http://schemas.microsoft.com/sharepoint/events"/>
  </ds:schemaRefs>
</ds:datastoreItem>
</file>

<file path=customXml/itemProps2.xml><?xml version="1.0" encoding="utf-8"?>
<ds:datastoreItem xmlns:ds="http://schemas.openxmlformats.org/officeDocument/2006/customXml" ds:itemID="{F3C00FBF-C5A0-42E8-866A-EEC1C5AD5793}">
  <ds:schemaRefs>
    <ds:schemaRef ds:uri="http://schemas.microsoft.com/office/2006/metadata/properties"/>
    <ds:schemaRef ds:uri="http://schemas.microsoft.com/office/infopath/2007/PartnerControls"/>
    <ds:schemaRef ds:uri="c07ed9a3-6ba0-4a2f-b940-9a589d4ace89"/>
    <ds:schemaRef ds:uri="c9afb390-db63-4beb-81d4-5057193fee08"/>
  </ds:schemaRefs>
</ds:datastoreItem>
</file>

<file path=customXml/itemProps3.xml><?xml version="1.0" encoding="utf-8"?>
<ds:datastoreItem xmlns:ds="http://schemas.openxmlformats.org/officeDocument/2006/customXml" ds:itemID="{9C113826-E6CA-400E-8BC4-DF911E2CDEBE}">
  <ds:schemaRefs>
    <ds:schemaRef ds:uri="http://schemas.microsoft.com/sharepoint/v3/contenttype/forms"/>
  </ds:schemaRefs>
</ds:datastoreItem>
</file>

<file path=customXml/itemProps4.xml><?xml version="1.0" encoding="utf-8"?>
<ds:datastoreItem xmlns:ds="http://schemas.openxmlformats.org/officeDocument/2006/customXml" ds:itemID="{09441171-6186-48AB-8D22-F8BE6212E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7ed9a3-6ba0-4a2f-b940-9a589d4ace89"/>
    <ds:schemaRef ds:uri="c9afb390-db63-4beb-81d4-5057193fe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2B8DD5E-7F34-4DE4-B0D5-811092A21F94}">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UCLL_Powerpoint_sjabloon_R_E_Engels_light</Template>
  <TotalTime>6819</TotalTime>
  <Words>1806</Words>
  <Application>Microsoft Office PowerPoint</Application>
  <PresentationFormat>Breedbeeld</PresentationFormat>
  <Paragraphs>185</Paragraphs>
  <Slides>26</Slides>
  <Notes>1</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Calibri</vt:lpstr>
      <vt:lpstr>Gill Sans MT</vt:lpstr>
      <vt:lpstr>Tahoma</vt:lpstr>
      <vt:lpstr>Tahoma </vt:lpstr>
      <vt:lpstr>Times New Roman</vt:lpstr>
      <vt:lpstr>Wingdings</vt:lpstr>
      <vt:lpstr>02632_00018418_UCLL_PPT_Sjabloonv7</vt:lpstr>
      <vt:lpstr>Karel Moons and  Melanie van Oort-Hall </vt:lpstr>
      <vt:lpstr>Does your city/country have areas where there is a lot of poverty and crime? Why? </vt:lpstr>
      <vt:lpstr>If your city/country has areas where there is a lot of poverty and crime, is there as much crime in wealthy areas? Why or Why not?</vt:lpstr>
      <vt:lpstr>Gangsta ‘Paradise’?  </vt:lpstr>
      <vt:lpstr>Some questions to think about before we begin: Discuss in pairs … </vt:lpstr>
      <vt:lpstr>HEDA-Project.   Erasmus +  Cooperation Partnerships in School Education</vt:lpstr>
      <vt:lpstr> HEDA-methodology (10-step Teaching Method)  to learn about democratic principles and values   </vt:lpstr>
      <vt:lpstr>HEDA-methodology (10-step Teaching Method)  to learn about democratic principles and values Strengths-based learning? </vt:lpstr>
      <vt:lpstr>Overview of our workshop: HEDA-methodology and Strength-Based Learning. </vt:lpstr>
      <vt:lpstr>Strength-Based Learning</vt:lpstr>
      <vt:lpstr>Strength-Based Learning</vt:lpstr>
      <vt:lpstr>PowerPoint-presentatie</vt:lpstr>
      <vt:lpstr>PowerPoint-presentatie</vt:lpstr>
      <vt:lpstr>We want to deal with Access to Adequate Housing as a Human Right Necessary for Democracy </vt:lpstr>
      <vt:lpstr>Some important texts you can use</vt:lpstr>
      <vt:lpstr>PowerPoint-presentatie</vt:lpstr>
      <vt:lpstr>Action!</vt:lpstr>
      <vt:lpstr>PowerPoint-presentatie</vt:lpstr>
      <vt:lpstr>Methodology step-by-step (Day 2 – HEDA)</vt:lpstr>
      <vt:lpstr>Introduction Coolio’s Gangsta Paradise </vt:lpstr>
      <vt:lpstr>Gangsta Paradise by Coolio  Why Chosen… </vt:lpstr>
      <vt:lpstr>Main Characters in the Song </vt:lpstr>
      <vt:lpstr>Now Action</vt:lpstr>
      <vt:lpstr>PowerPoint-presentatie</vt:lpstr>
      <vt:lpstr>Part 3:  Students Organize Discussions &amp; Debate Informal or Formal Debate Methods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Strength-Based Learning Building lessons</dc:title>
  <dc:creator>Karel Moons</dc:creator>
  <cp:lastModifiedBy>Melanie Hall</cp:lastModifiedBy>
  <cp:revision>102</cp:revision>
  <dcterms:created xsi:type="dcterms:W3CDTF">2023-01-09T14:10:42Z</dcterms:created>
  <dcterms:modified xsi:type="dcterms:W3CDTF">2024-02-26T14:07:46Z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0x010100315AF72A9159E542A35433ACBE11A6AC</vt:lpwstr>
  </property>
  <property fmtid="{D5CDD505-2E9C-101B-9397-08002B2CF9AE}" pid="3" name="VGA">
    <vt:bool>true</vt:bool>
  </property>
  <property fmtid="{D5CDD505-2E9C-101B-9397-08002B2CF9AE}" pid="4" name="_dlc_DocIdItemGuid">
    <vt:lpwstr>c1ee0b70-3fb8-4097-adb6-601ffc6a11a4</vt:lpwstr>
  </property>
</Properties>
</file>